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70696" y="1258005"/>
            <a:ext cx="1603756" cy="47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545233" y="707831"/>
            <a:ext cx="1028900" cy="464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019422" y="694081"/>
            <a:ext cx="482600" cy="488315"/>
          </a:xfrm>
          <a:custGeom>
            <a:avLst/>
            <a:gdLst/>
            <a:ahLst/>
            <a:cxnLst/>
            <a:rect l="l" t="t" r="r" b="b"/>
            <a:pathLst>
              <a:path w="482600" h="488315">
                <a:moveTo>
                  <a:pt x="173377" y="94494"/>
                </a:moveTo>
                <a:lnTo>
                  <a:pt x="128669" y="94537"/>
                </a:lnTo>
                <a:lnTo>
                  <a:pt x="87640" y="106941"/>
                </a:lnTo>
                <a:lnTo>
                  <a:pt x="52274" y="129910"/>
                </a:lnTo>
                <a:lnTo>
                  <a:pt x="24556" y="161651"/>
                </a:lnTo>
                <a:lnTo>
                  <a:pt x="6469" y="200368"/>
                </a:lnTo>
                <a:lnTo>
                  <a:pt x="0" y="244267"/>
                </a:lnTo>
                <a:lnTo>
                  <a:pt x="4765" y="291941"/>
                </a:lnTo>
                <a:lnTo>
                  <a:pt x="18449" y="336726"/>
                </a:lnTo>
                <a:lnTo>
                  <a:pt x="40134" y="377614"/>
                </a:lnTo>
                <a:lnTo>
                  <a:pt x="68902" y="413594"/>
                </a:lnTo>
                <a:lnTo>
                  <a:pt x="103835" y="443660"/>
                </a:lnTo>
                <a:lnTo>
                  <a:pt x="144016" y="466800"/>
                </a:lnTo>
                <a:lnTo>
                  <a:pt x="188526" y="482008"/>
                </a:lnTo>
                <a:lnTo>
                  <a:pt x="236449" y="488272"/>
                </a:lnTo>
                <a:lnTo>
                  <a:pt x="285737" y="484925"/>
                </a:lnTo>
                <a:lnTo>
                  <a:pt x="332158" y="472141"/>
                </a:lnTo>
                <a:lnTo>
                  <a:pt x="374604" y="450810"/>
                </a:lnTo>
                <a:lnTo>
                  <a:pt x="411966" y="421820"/>
                </a:lnTo>
                <a:lnTo>
                  <a:pt x="421805" y="410532"/>
                </a:lnTo>
                <a:lnTo>
                  <a:pt x="244223" y="410532"/>
                </a:lnTo>
                <a:lnTo>
                  <a:pt x="200069" y="404468"/>
                </a:lnTo>
                <a:lnTo>
                  <a:pt x="160423" y="387433"/>
                </a:lnTo>
                <a:lnTo>
                  <a:pt x="126856" y="361161"/>
                </a:lnTo>
                <a:lnTo>
                  <a:pt x="100937" y="327387"/>
                </a:lnTo>
                <a:lnTo>
                  <a:pt x="84234" y="287844"/>
                </a:lnTo>
                <a:lnTo>
                  <a:pt x="78318" y="244267"/>
                </a:lnTo>
                <a:lnTo>
                  <a:pt x="85141" y="197702"/>
                </a:lnTo>
                <a:lnTo>
                  <a:pt x="104436" y="155586"/>
                </a:lnTo>
                <a:lnTo>
                  <a:pt x="134436" y="120368"/>
                </a:lnTo>
                <a:lnTo>
                  <a:pt x="173377" y="94494"/>
                </a:lnTo>
                <a:close/>
              </a:path>
              <a:path w="482600" h="488315">
                <a:moveTo>
                  <a:pt x="482454" y="297792"/>
                </a:moveTo>
                <a:lnTo>
                  <a:pt x="401438" y="297792"/>
                </a:lnTo>
                <a:lnTo>
                  <a:pt x="377849" y="342533"/>
                </a:lnTo>
                <a:lnTo>
                  <a:pt x="341781" y="378273"/>
                </a:lnTo>
                <a:lnTo>
                  <a:pt x="296238" y="401958"/>
                </a:lnTo>
                <a:lnTo>
                  <a:pt x="244223" y="410532"/>
                </a:lnTo>
                <a:lnTo>
                  <a:pt x="421805" y="410532"/>
                </a:lnTo>
                <a:lnTo>
                  <a:pt x="443134" y="386061"/>
                </a:lnTo>
                <a:lnTo>
                  <a:pt x="466999" y="344422"/>
                </a:lnTo>
                <a:lnTo>
                  <a:pt x="482454" y="297792"/>
                </a:lnTo>
                <a:close/>
              </a:path>
              <a:path w="482600" h="488315">
                <a:moveTo>
                  <a:pt x="236748" y="0"/>
                </a:moveTo>
                <a:lnTo>
                  <a:pt x="283599" y="21850"/>
                </a:lnTo>
                <a:lnTo>
                  <a:pt x="325243" y="52679"/>
                </a:lnTo>
                <a:lnTo>
                  <a:pt x="360203" y="91477"/>
                </a:lnTo>
                <a:lnTo>
                  <a:pt x="386997" y="137237"/>
                </a:lnTo>
                <a:lnTo>
                  <a:pt x="404148" y="188949"/>
                </a:lnTo>
                <a:lnTo>
                  <a:pt x="404148" y="189547"/>
                </a:lnTo>
                <a:lnTo>
                  <a:pt x="404427" y="190145"/>
                </a:lnTo>
                <a:lnTo>
                  <a:pt x="404745" y="190743"/>
                </a:lnTo>
                <a:lnTo>
                  <a:pt x="482454" y="190743"/>
                </a:lnTo>
                <a:lnTo>
                  <a:pt x="468406" y="147324"/>
                </a:lnTo>
                <a:lnTo>
                  <a:pt x="446556" y="107299"/>
                </a:lnTo>
                <a:lnTo>
                  <a:pt x="417376" y="71865"/>
                </a:lnTo>
                <a:lnTo>
                  <a:pt x="381335" y="42220"/>
                </a:lnTo>
                <a:lnTo>
                  <a:pt x="338903" y="19563"/>
                </a:lnTo>
                <a:lnTo>
                  <a:pt x="290551" y="5090"/>
                </a:lnTo>
                <a:lnTo>
                  <a:pt x="236748" y="0"/>
                </a:lnTo>
                <a:close/>
              </a:path>
            </a:pathLst>
          </a:custGeom>
          <a:solidFill>
            <a:srgbClr val="D2C1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926753" y="694081"/>
            <a:ext cx="482600" cy="488950"/>
          </a:xfrm>
          <a:custGeom>
            <a:avLst/>
            <a:gdLst/>
            <a:ahLst/>
            <a:cxnLst/>
            <a:rect l="l" t="t" r="r" b="b"/>
            <a:pathLst>
              <a:path w="482600" h="488950">
                <a:moveTo>
                  <a:pt x="244223" y="0"/>
                </a:moveTo>
                <a:lnTo>
                  <a:pt x="195108" y="4977"/>
                </a:lnTo>
                <a:lnTo>
                  <a:pt x="149313" y="19245"/>
                </a:lnTo>
                <a:lnTo>
                  <a:pt x="107834" y="41811"/>
                </a:lnTo>
                <a:lnTo>
                  <a:pt x="71667" y="71678"/>
                </a:lnTo>
                <a:lnTo>
                  <a:pt x="41804" y="107852"/>
                </a:lnTo>
                <a:lnTo>
                  <a:pt x="19243" y="149338"/>
                </a:lnTo>
                <a:lnTo>
                  <a:pt x="4976" y="195141"/>
                </a:lnTo>
                <a:lnTo>
                  <a:pt x="0" y="244267"/>
                </a:lnTo>
                <a:lnTo>
                  <a:pt x="3602" y="286039"/>
                </a:lnTo>
                <a:lnTo>
                  <a:pt x="14163" y="326233"/>
                </a:lnTo>
                <a:lnTo>
                  <a:pt x="31309" y="363958"/>
                </a:lnTo>
                <a:lnTo>
                  <a:pt x="54671" y="398323"/>
                </a:lnTo>
                <a:lnTo>
                  <a:pt x="83875" y="428437"/>
                </a:lnTo>
                <a:lnTo>
                  <a:pt x="118552" y="453409"/>
                </a:lnTo>
                <a:lnTo>
                  <a:pt x="158328" y="472350"/>
                </a:lnTo>
                <a:lnTo>
                  <a:pt x="202833" y="484367"/>
                </a:lnTo>
                <a:lnTo>
                  <a:pt x="251695" y="488571"/>
                </a:lnTo>
                <a:lnTo>
                  <a:pt x="209525" y="469437"/>
                </a:lnTo>
                <a:lnTo>
                  <a:pt x="172092" y="443619"/>
                </a:lnTo>
                <a:lnTo>
                  <a:pt x="140035" y="411973"/>
                </a:lnTo>
                <a:lnTo>
                  <a:pt x="113991" y="375357"/>
                </a:lnTo>
                <a:lnTo>
                  <a:pt x="94598" y="334630"/>
                </a:lnTo>
                <a:lnTo>
                  <a:pt x="82494" y="290647"/>
                </a:lnTo>
                <a:lnTo>
                  <a:pt x="78318" y="244267"/>
                </a:lnTo>
                <a:lnTo>
                  <a:pt x="84255" y="200215"/>
                </a:lnTo>
                <a:lnTo>
                  <a:pt x="101003" y="160591"/>
                </a:lnTo>
                <a:lnTo>
                  <a:pt x="126968" y="126991"/>
                </a:lnTo>
                <a:lnTo>
                  <a:pt x="160556" y="101013"/>
                </a:lnTo>
                <a:lnTo>
                  <a:pt x="200173" y="84255"/>
                </a:lnTo>
                <a:lnTo>
                  <a:pt x="244223" y="78313"/>
                </a:lnTo>
                <a:lnTo>
                  <a:pt x="422308" y="78313"/>
                </a:lnTo>
                <a:lnTo>
                  <a:pt x="414302" y="68940"/>
                </a:lnTo>
                <a:lnTo>
                  <a:pt x="378279" y="40081"/>
                </a:lnTo>
                <a:lnTo>
                  <a:pt x="337262" y="18392"/>
                </a:lnTo>
                <a:lnTo>
                  <a:pt x="292246" y="4742"/>
                </a:lnTo>
                <a:lnTo>
                  <a:pt x="244223" y="0"/>
                </a:lnTo>
                <a:close/>
              </a:path>
              <a:path w="482600" h="488950">
                <a:moveTo>
                  <a:pt x="478883" y="297792"/>
                </a:moveTo>
                <a:lnTo>
                  <a:pt x="401454" y="297792"/>
                </a:lnTo>
                <a:lnTo>
                  <a:pt x="387508" y="328235"/>
                </a:lnTo>
                <a:lnTo>
                  <a:pt x="368059" y="354949"/>
                </a:lnTo>
                <a:lnTo>
                  <a:pt x="343787" y="377232"/>
                </a:lnTo>
                <a:lnTo>
                  <a:pt x="315369" y="394383"/>
                </a:lnTo>
                <a:lnTo>
                  <a:pt x="367317" y="392711"/>
                </a:lnTo>
                <a:lnTo>
                  <a:pt x="414349" y="374277"/>
                </a:lnTo>
                <a:lnTo>
                  <a:pt x="452691" y="341828"/>
                </a:lnTo>
                <a:lnTo>
                  <a:pt x="478565" y="298111"/>
                </a:lnTo>
                <a:lnTo>
                  <a:pt x="478883" y="297792"/>
                </a:lnTo>
                <a:close/>
              </a:path>
              <a:path w="482600" h="488950">
                <a:moveTo>
                  <a:pt x="422308" y="78313"/>
                </a:moveTo>
                <a:lnTo>
                  <a:pt x="244223" y="78313"/>
                </a:lnTo>
                <a:lnTo>
                  <a:pt x="294392" y="86336"/>
                </a:lnTo>
                <a:lnTo>
                  <a:pt x="339767" y="109076"/>
                </a:lnTo>
                <a:lnTo>
                  <a:pt x="376678" y="144542"/>
                </a:lnTo>
                <a:lnTo>
                  <a:pt x="401454" y="190743"/>
                </a:lnTo>
                <a:lnTo>
                  <a:pt x="482470" y="190743"/>
                </a:lnTo>
                <a:lnTo>
                  <a:pt x="482470" y="189866"/>
                </a:lnTo>
                <a:lnTo>
                  <a:pt x="467391" y="144701"/>
                </a:lnTo>
                <a:lnTo>
                  <a:pt x="444337" y="104103"/>
                </a:lnTo>
                <a:lnTo>
                  <a:pt x="422308" y="78313"/>
                </a:lnTo>
                <a:close/>
              </a:path>
            </a:pathLst>
          </a:custGeom>
          <a:solidFill>
            <a:srgbClr val="5C96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9004300"/>
            <a:ext cx="7772400" cy="8862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789D4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789D4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789D4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24730" y="9004300"/>
            <a:ext cx="5713789" cy="2984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5938" y="1886457"/>
            <a:ext cx="4700523" cy="688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789D4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2004" y="2723133"/>
            <a:ext cx="5968390" cy="583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ass.gov/regulations/310-CMR-19000-solid-waste-facility-regulations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recyclingworksma.com/about-recyclingworks/" TargetMode="External"/><Relationship Id="rId3" Type="http://schemas.openxmlformats.org/officeDocument/2006/relationships/hyperlink" Target="https://www.mass.gov/files/documents/2018/11/20/fdcomlst.pdf" TargetMode="External"/><Relationship Id="rId4" Type="http://schemas.openxmlformats.org/officeDocument/2006/relationships/hyperlink" Target="https://www.mass.gov/files/documents/2017/12/11/Guide%20to%20Agricultural%20Composting.pdf" TargetMode="External"/><Relationship Id="rId5" Type="http://schemas.openxmlformats.org/officeDocument/2006/relationships/hyperlink" Target="https://www.mass.gov/how-to/notification-exempt-recycling-organics-management-activities" TargetMode="External"/><Relationship Id="rId6" Type="http://schemas.openxmlformats.org/officeDocument/2006/relationships/hyperlink" Target="https://recyclingworksma.com/learn-more/compost-site-technical-assistance/" TargetMode="External"/><Relationship Id="rId7" Type="http://schemas.openxmlformats.org/officeDocument/2006/relationships/hyperlink" Target="https://www.mass.gov/files/documents/2018/02/06/acthf.pdf" TargetMode="External"/><Relationship Id="rId8" Type="http://schemas.openxmlformats.org/officeDocument/2006/relationships/hyperlink" Target="https://www.mass.gov/files/documents/2018/02/06/actlf.pdf" TargetMode="External"/><Relationship Id="rId9" Type="http://schemas.openxmlformats.org/officeDocument/2006/relationships/hyperlink" Target="https://www.mass.gov/files/documents/2018/02/06/actcf_0.pdf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mass.gov/files/documents/2017/10/30/310cmr30.pdf" TargetMode="External"/><Relationship Id="rId3" Type="http://schemas.openxmlformats.org/officeDocument/2006/relationships/hyperlink" Target="https://www.mass.gov/guides/hazardous-waste-generation-generators#obtain-or-modify-an-id-number" TargetMode="External"/><Relationship Id="rId4" Type="http://schemas.openxmlformats.org/officeDocument/2006/relationships/hyperlink" Target="https://www.mass.gov/guides/hazardous-waste-generation-generators" TargetMode="External"/><Relationship Id="rId5" Type="http://schemas.openxmlformats.org/officeDocument/2006/relationships/hyperlink" Target="http://www.recyclesmartma.org/" TargetMode="External"/><Relationship Id="rId6" Type="http://schemas.openxmlformats.org/officeDocument/2006/relationships/hyperlink" Target="https://www.astm.org/Standards/D6400.htm" TargetMode="External"/><Relationship Id="rId7" Type="http://schemas.openxmlformats.org/officeDocument/2006/relationships/hyperlink" Target="https://www.astm.org/Standards/D6868.htm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mass.gov/orgs/massachusetts-department-of-environmental-protection/locations?_page=1" TargetMode="External"/><Relationship Id="rId3" Type="http://schemas.openxmlformats.org/officeDocument/2006/relationships/hyperlink" Target="https://www.mass.gov/guides/massdep-waste-disposal-bans" TargetMode="External"/><Relationship Id="rId4" Type="http://schemas.openxmlformats.org/officeDocument/2006/relationships/hyperlink" Target="https://www.mass.gov/regulations/310-CMR-30000-massachusetts-hazardous-waste-regulations" TargetMode="External"/><Relationship Id="rId5" Type="http://schemas.openxmlformats.org/officeDocument/2006/relationships/hyperlink" Target="https://www.mass.gov/regulations/314-CMR-3-surface-water-discharge-permit-program" TargetMode="External"/><Relationship Id="rId6" Type="http://schemas.openxmlformats.org/officeDocument/2006/relationships/hyperlink" Target="https://www.mass.gov/service-details/the-groundwater-discharge-permitting-program" TargetMode="External"/><Relationship Id="rId7" Type="http://schemas.openxmlformats.org/officeDocument/2006/relationships/hyperlink" Target="https://www.mass.gov/regulations/314-CMR-12-operation-maintenance-and-pretreatment-standards-for-wastewater-treatment" TargetMode="External"/><Relationship Id="rId8" Type="http://schemas.openxmlformats.org/officeDocument/2006/relationships/hyperlink" Target="https://www.mass.gov/regulations/314-CMR-7-sewer-system-extension-and-connection-permit-program" TargetMode="External"/><Relationship Id="rId9" Type="http://schemas.openxmlformats.org/officeDocument/2006/relationships/hyperlink" Target="https://www.mass.gov/regulations/314-CMR-18-industrial-wastewater-holding-tanks-and-containers" TargetMode="External"/><Relationship Id="rId10" Type="http://schemas.openxmlformats.org/officeDocument/2006/relationships/hyperlink" Target="mailto:Info@RecyclingWorksMA.com" TargetMode="External"/><Relationship Id="rId11" Type="http://schemas.openxmlformats.org/officeDocument/2006/relationships/hyperlink" Target="http://www.recyclingworksma.com/" TargetMode="External"/><Relationship Id="rId12" Type="http://schemas.openxmlformats.org/officeDocument/2006/relationships/hyperlink" Target="mailto:CannabisCommission@Mass.Gov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209" rIns="0" bIns="0" rtlCol="0" vert="horz">
            <a:spAutoFit/>
          </a:bodyPr>
          <a:lstStyle/>
          <a:p>
            <a:pPr marL="12700" marR="5080" indent="840740">
              <a:lnSpc>
                <a:spcPts val="2580"/>
              </a:lnSpc>
              <a:spcBef>
                <a:spcPts val="229"/>
              </a:spcBef>
            </a:pPr>
            <a:r>
              <a:rPr dirty="0" spc="5"/>
              <a:t>Guidance </a:t>
            </a:r>
            <a:r>
              <a:rPr dirty="0" spc="-15"/>
              <a:t>on </a:t>
            </a:r>
            <a:r>
              <a:rPr dirty="0" spc="-25"/>
              <a:t>Cannabis  </a:t>
            </a:r>
            <a:r>
              <a:rPr dirty="0" spc="65"/>
              <a:t>Waste </a:t>
            </a:r>
            <a:r>
              <a:rPr dirty="0" spc="55"/>
              <a:t>Management</a:t>
            </a:r>
            <a:r>
              <a:rPr dirty="0" spc="-280"/>
              <a:t> </a:t>
            </a:r>
            <a:r>
              <a:rPr dirty="0" spc="15"/>
              <a:t>Requirements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2723133"/>
            <a:ext cx="5955665" cy="58375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461009">
              <a:lnSpc>
                <a:spcPct val="9590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guidance </a:t>
            </a:r>
            <a:r>
              <a:rPr dirty="0" sz="1200">
                <a:latin typeface="Times New Roman"/>
                <a:cs typeface="Times New Roman"/>
              </a:rPr>
              <a:t>is not legal </a:t>
            </a:r>
            <a:r>
              <a:rPr dirty="0" sz="1200" spc="-5">
                <a:latin typeface="Times New Roman"/>
                <a:cs typeface="Times New Roman"/>
              </a:rPr>
              <a:t>advice.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created </a:t>
            </a:r>
            <a:r>
              <a:rPr dirty="0" sz="1200">
                <a:latin typeface="Times New Roman"/>
                <a:cs typeface="Times New Roman"/>
              </a:rPr>
              <a:t>with the intent to assist </a:t>
            </a:r>
            <a:r>
              <a:rPr dirty="0" sz="1200" spc="-5">
                <a:latin typeface="Times New Roman"/>
                <a:cs typeface="Times New Roman"/>
              </a:rPr>
              <a:t>Marijuana  </a:t>
            </a:r>
            <a:r>
              <a:rPr dirty="0" sz="1200">
                <a:latin typeface="Times New Roman"/>
                <a:cs typeface="Times New Roman"/>
              </a:rPr>
              <a:t>Establishments to </a:t>
            </a:r>
            <a:r>
              <a:rPr dirty="0" sz="1200" spc="-5">
                <a:latin typeface="Times New Roman"/>
                <a:cs typeface="Times New Roman"/>
              </a:rPr>
              <a:t>handle waste </a:t>
            </a:r>
            <a:r>
              <a:rPr dirty="0" sz="1200">
                <a:latin typeface="Times New Roman"/>
                <a:cs typeface="Times New Roman"/>
              </a:rPr>
              <a:t>disposal </a:t>
            </a:r>
            <a:r>
              <a:rPr dirty="0" sz="1200" spc="-5">
                <a:latin typeface="Times New Roman"/>
                <a:cs typeface="Times New Roman"/>
              </a:rPr>
              <a:t>effectively and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accordance with state laws and  regulations. Please </a:t>
            </a:r>
            <a:r>
              <a:rPr dirty="0" sz="1200">
                <a:latin typeface="Times New Roman"/>
                <a:cs typeface="Times New Roman"/>
              </a:rPr>
              <a:t>consult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attorney if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have any </a:t>
            </a:r>
            <a:r>
              <a:rPr dirty="0" sz="1200" spc="-5">
                <a:latin typeface="Times New Roman"/>
                <a:cs typeface="Times New Roman"/>
              </a:rPr>
              <a:t>questions regarding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legal  requirements that </a:t>
            </a:r>
            <a:r>
              <a:rPr dirty="0" sz="1200">
                <a:latin typeface="Times New Roman"/>
                <a:cs typeface="Times New Roman"/>
              </a:rPr>
              <a:t>apply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waste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disposal.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  <a:spcBef>
                <a:spcPts val="5"/>
              </a:spcBef>
            </a:pPr>
            <a:r>
              <a:rPr dirty="0" sz="1200" spc="5" b="1">
                <a:latin typeface="Arial"/>
                <a:cs typeface="Arial"/>
              </a:rPr>
              <a:t>Managing </a:t>
            </a:r>
            <a:r>
              <a:rPr dirty="0" sz="1200" spc="-5" b="1">
                <a:latin typeface="Arial"/>
                <a:cs typeface="Arial"/>
              </a:rPr>
              <a:t>Solid </a:t>
            </a:r>
            <a:r>
              <a:rPr dirty="0" sz="1200" spc="35" b="1">
                <a:latin typeface="Arial"/>
                <a:cs typeface="Arial"/>
              </a:rPr>
              <a:t>Waste</a:t>
            </a:r>
            <a:r>
              <a:rPr dirty="0" sz="1200" spc="-140" b="1">
                <a:latin typeface="Arial"/>
                <a:cs typeface="Arial"/>
              </a:rPr>
              <a:t> </a:t>
            </a:r>
            <a:r>
              <a:rPr dirty="0" sz="1200" spc="10" b="1">
                <a:latin typeface="Arial"/>
                <a:cs typeface="Arial"/>
              </a:rPr>
              <a:t>Materials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80"/>
              </a:lnSpc>
              <a:spcBef>
                <a:spcPts val="70"/>
              </a:spcBef>
            </a:pPr>
            <a:r>
              <a:rPr dirty="0" sz="1200" spc="-5">
                <a:latin typeface="Times New Roman"/>
                <a:cs typeface="Times New Roman"/>
              </a:rPr>
              <a:t>Like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business, Marijuana </a:t>
            </a:r>
            <a:r>
              <a:rPr dirty="0" sz="1200">
                <a:latin typeface="Times New Roman"/>
                <a:cs typeface="Times New Roman"/>
              </a:rPr>
              <a:t>Establishments </a:t>
            </a:r>
            <a:r>
              <a:rPr dirty="0" sz="1200" spc="-5">
                <a:latin typeface="Times New Roman"/>
                <a:cs typeface="Times New Roman"/>
              </a:rPr>
              <a:t>generate </a:t>
            </a:r>
            <a:r>
              <a:rPr dirty="0" sz="1200">
                <a:latin typeface="Times New Roman"/>
                <a:cs typeface="Times New Roman"/>
              </a:rPr>
              <a:t>a variety of common </a:t>
            </a:r>
            <a:r>
              <a:rPr dirty="0" sz="1200" spc="-10">
                <a:latin typeface="Times New Roman"/>
                <a:cs typeface="Times New Roman"/>
              </a:rPr>
              <a:t>waste  </a:t>
            </a:r>
            <a:r>
              <a:rPr dirty="0" sz="1200" spc="-5">
                <a:latin typeface="Times New Roman"/>
                <a:cs typeface="Times New Roman"/>
              </a:rPr>
              <a:t>materials. </a:t>
            </a: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5">
                <a:latin typeface="Times New Roman"/>
                <a:cs typeface="Times New Roman"/>
              </a:rPr>
              <a:t>some materials need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disposed </a:t>
            </a:r>
            <a:r>
              <a:rPr dirty="0" sz="1200">
                <a:latin typeface="Times New Roman"/>
                <a:cs typeface="Times New Roman"/>
              </a:rPr>
              <a:t>of in the </a:t>
            </a:r>
            <a:r>
              <a:rPr dirty="0" sz="1200" spc="-5">
                <a:latin typeface="Times New Roman"/>
                <a:cs typeface="Times New Roman"/>
              </a:rPr>
              <a:t>trash, </a:t>
            </a:r>
            <a:r>
              <a:rPr dirty="0" sz="1200">
                <a:latin typeface="Times New Roman"/>
                <a:cs typeface="Times New Roman"/>
              </a:rPr>
              <a:t>others </a:t>
            </a:r>
            <a:r>
              <a:rPr dirty="0" sz="1200" spc="-5">
                <a:latin typeface="Times New Roman"/>
                <a:cs typeface="Times New Roman"/>
              </a:rPr>
              <a:t>should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recycled </a:t>
            </a:r>
            <a:r>
              <a:rPr dirty="0" sz="1200">
                <a:latin typeface="Times New Roman"/>
                <a:cs typeface="Times New Roman"/>
              </a:rPr>
              <a:t>or  </a:t>
            </a:r>
            <a:r>
              <a:rPr dirty="0" sz="1200" spc="-5">
                <a:latin typeface="Times New Roman"/>
                <a:cs typeface="Times New Roman"/>
              </a:rPr>
              <a:t>composted. Massachusetts has waste </a:t>
            </a:r>
            <a:r>
              <a:rPr dirty="0" sz="1200">
                <a:latin typeface="Times New Roman"/>
                <a:cs typeface="Times New Roman"/>
              </a:rPr>
              <a:t>disposal </a:t>
            </a:r>
            <a:r>
              <a:rPr dirty="0" sz="1200" spc="-5">
                <a:latin typeface="Times New Roman"/>
                <a:cs typeface="Times New Roman"/>
              </a:rPr>
              <a:t>ban regulations </a:t>
            </a:r>
            <a:r>
              <a:rPr dirty="0" sz="1200">
                <a:latin typeface="Times New Roman"/>
                <a:cs typeface="Times New Roman"/>
              </a:rPr>
              <a:t>(310 CMR 19.017, </a:t>
            </a:r>
            <a:r>
              <a:rPr dirty="0" sz="1200" spc="-5">
                <a:latin typeface="Times New Roman"/>
                <a:cs typeface="Times New Roman"/>
              </a:rPr>
              <a:t>available </a:t>
            </a:r>
            <a:r>
              <a:rPr dirty="0" sz="1200" i="1">
                <a:latin typeface="Times New Roman"/>
                <a:cs typeface="Times New Roman"/>
              </a:rPr>
              <a:t>at 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https://www.mass.gov/regulations/310-CMR-19000-solid-waste-facility-regulations</a:t>
            </a:r>
            <a:r>
              <a:rPr dirty="0" sz="1200" spc="-5">
                <a:latin typeface="Times New Roman"/>
                <a:cs typeface="Times New Roman"/>
              </a:rPr>
              <a:t>) that </a:t>
            </a:r>
            <a:r>
              <a:rPr dirty="0" sz="1200">
                <a:latin typeface="Times New Roman"/>
                <a:cs typeface="Times New Roman"/>
              </a:rPr>
              <a:t>ban the  </a:t>
            </a:r>
            <a:r>
              <a:rPr dirty="0" sz="1200" spc="-5">
                <a:latin typeface="Times New Roman"/>
                <a:cs typeface="Times New Roman"/>
              </a:rPr>
              <a:t>disposal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certain </a:t>
            </a:r>
            <a:r>
              <a:rPr dirty="0" sz="1200">
                <a:latin typeface="Times New Roman"/>
                <a:cs typeface="Times New Roman"/>
              </a:rPr>
              <a:t>materials in the </a:t>
            </a:r>
            <a:r>
              <a:rPr dirty="0" sz="1200" spc="-5">
                <a:latin typeface="Times New Roman"/>
                <a:cs typeface="Times New Roman"/>
              </a:rPr>
              <a:t>trash. Commonly-generated waste </a:t>
            </a:r>
            <a:r>
              <a:rPr dirty="0" sz="1200">
                <a:latin typeface="Times New Roman"/>
                <a:cs typeface="Times New Roman"/>
              </a:rPr>
              <a:t>that is </a:t>
            </a:r>
            <a:r>
              <a:rPr dirty="0" sz="1200" spc="-5">
                <a:latin typeface="Times New Roman"/>
                <a:cs typeface="Times New Roman"/>
              </a:rPr>
              <a:t>banned from  disposal include cardboard, </a:t>
            </a:r>
            <a:r>
              <a:rPr dirty="0" sz="1200">
                <a:latin typeface="Times New Roman"/>
                <a:cs typeface="Times New Roman"/>
              </a:rPr>
              <a:t>bottles </a:t>
            </a:r>
            <a:r>
              <a:rPr dirty="0" sz="1200" spc="-5">
                <a:latin typeface="Times New Roman"/>
                <a:cs typeface="Times New Roman"/>
              </a:rPr>
              <a:t>and cans, </a:t>
            </a:r>
            <a:r>
              <a:rPr dirty="0" sz="1200">
                <a:latin typeface="Times New Roman"/>
                <a:cs typeface="Times New Roman"/>
              </a:rPr>
              <a:t>paper, </a:t>
            </a:r>
            <a:r>
              <a:rPr dirty="0" sz="1200" spc="-5">
                <a:latin typeface="Times New Roman"/>
                <a:cs typeface="Times New Roman"/>
              </a:rPr>
              <a:t>and leaves and </a:t>
            </a:r>
            <a:r>
              <a:rPr dirty="0" sz="1200" spc="-10">
                <a:latin typeface="Times New Roman"/>
                <a:cs typeface="Times New Roman"/>
              </a:rPr>
              <a:t>yard </a:t>
            </a:r>
            <a:r>
              <a:rPr dirty="0" sz="1200" spc="-5">
                <a:latin typeface="Times New Roman"/>
                <a:cs typeface="Times New Roman"/>
              </a:rPr>
              <a:t>waste. You can </a:t>
            </a:r>
            <a:r>
              <a:rPr dirty="0" sz="1200">
                <a:latin typeface="Times New Roman"/>
                <a:cs typeface="Times New Roman"/>
              </a:rPr>
              <a:t>see  more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waste bans and what materials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banned from disposal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at</a:t>
            </a:r>
            <a:endParaRPr sz="1100">
              <a:latin typeface="Calibri"/>
              <a:cs typeface="Calibri"/>
            </a:endParaRPr>
          </a:p>
          <a:p>
            <a:pPr marL="12700" marR="8255">
              <a:lnSpc>
                <a:spcPct val="95900"/>
              </a:lnSpc>
            </a:pPr>
            <a:r>
              <a:rPr dirty="0" sz="1200" spc="-5">
                <a:latin typeface="Times New Roman"/>
                <a:cs typeface="Times New Roman"/>
              </a:rPr>
              <a:t>Under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waste ban regulations,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Massachusetts Department </a:t>
            </a:r>
            <a:r>
              <a:rPr dirty="0" sz="1200">
                <a:latin typeface="Times New Roman"/>
                <a:cs typeface="Times New Roman"/>
              </a:rPr>
              <a:t>of Environmental </a:t>
            </a:r>
            <a:r>
              <a:rPr dirty="0" sz="1200" spc="-5">
                <a:latin typeface="Times New Roman"/>
                <a:cs typeface="Times New Roman"/>
              </a:rPr>
              <a:t>Protection  (MassDEP) considers cannabis plant material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“commercial organic material.” This  material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banned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disposal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trash </a:t>
            </a:r>
            <a:r>
              <a:rPr dirty="0" sz="1200">
                <a:latin typeface="Times New Roman"/>
                <a:cs typeface="Times New Roman"/>
              </a:rPr>
              <a:t>if a </a:t>
            </a:r>
            <a:r>
              <a:rPr dirty="0" sz="1200" spc="-5">
                <a:latin typeface="Times New Roman"/>
                <a:cs typeface="Times New Roman"/>
              </a:rPr>
              <a:t>business generates </a:t>
            </a:r>
            <a:r>
              <a:rPr dirty="0" sz="1200">
                <a:latin typeface="Times New Roman"/>
                <a:cs typeface="Times New Roman"/>
              </a:rPr>
              <a:t>one ton or </a:t>
            </a:r>
            <a:r>
              <a:rPr dirty="0" sz="1200" spc="-5">
                <a:latin typeface="Times New Roman"/>
                <a:cs typeface="Times New Roman"/>
              </a:rPr>
              <a:t>more per week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disposal. </a:t>
            </a:r>
            <a:r>
              <a:rPr dirty="0" sz="1200" spc="-15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Marijuana </a:t>
            </a:r>
            <a:r>
              <a:rPr dirty="0" sz="1200">
                <a:latin typeface="Times New Roman"/>
                <a:cs typeface="Times New Roman"/>
              </a:rPr>
              <a:t>Establishment </a:t>
            </a:r>
            <a:r>
              <a:rPr dirty="0" sz="1200" spc="-5">
                <a:latin typeface="Times New Roman"/>
                <a:cs typeface="Times New Roman"/>
              </a:rPr>
              <a:t>generates </a:t>
            </a:r>
            <a:r>
              <a:rPr dirty="0" sz="1200">
                <a:latin typeface="Times New Roman"/>
                <a:cs typeface="Times New Roman"/>
              </a:rPr>
              <a:t>1 ton or more of </a:t>
            </a:r>
            <a:r>
              <a:rPr dirty="0" sz="1200" spc="-5">
                <a:latin typeface="Times New Roman"/>
                <a:cs typeface="Times New Roman"/>
              </a:rPr>
              <a:t>commercial organic material  per week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disposal,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would need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divert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material from disposal, </a:t>
            </a:r>
            <a:r>
              <a:rPr dirty="0" sz="1200">
                <a:latin typeface="Times New Roman"/>
                <a:cs typeface="Times New Roman"/>
              </a:rPr>
              <a:t>typically to a </a:t>
            </a:r>
            <a:r>
              <a:rPr dirty="0" sz="1200" spc="-5">
                <a:latin typeface="Times New Roman"/>
                <a:cs typeface="Times New Roman"/>
              </a:rPr>
              <a:t>compost 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anaerobic digestion operation.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Marijuana Establishment generates </a:t>
            </a:r>
            <a:r>
              <a:rPr dirty="0" sz="1200">
                <a:latin typeface="Times New Roman"/>
                <a:cs typeface="Times New Roman"/>
              </a:rPr>
              <a:t>less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1 ton of </a:t>
            </a:r>
            <a:r>
              <a:rPr dirty="0" sz="1200" spc="-5">
                <a:latin typeface="Times New Roman"/>
                <a:cs typeface="Times New Roman"/>
              </a:rPr>
              <a:t>plant  material </a:t>
            </a:r>
            <a:r>
              <a:rPr dirty="0" sz="1200">
                <a:latin typeface="Times New Roman"/>
                <a:cs typeface="Times New Roman"/>
              </a:rPr>
              <a:t>per </a:t>
            </a:r>
            <a:r>
              <a:rPr dirty="0" sz="1200" spc="-5">
                <a:latin typeface="Times New Roman"/>
                <a:cs typeface="Times New Roman"/>
              </a:rPr>
              <a:t>week,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material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disposed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trash, although MassDEP still  encourages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material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composted where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possible.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420"/>
              </a:lnSpc>
              <a:spcBef>
                <a:spcPts val="5"/>
              </a:spcBef>
            </a:pPr>
            <a:r>
              <a:rPr dirty="0" sz="1200" spc="-5" b="1">
                <a:latin typeface="Arial"/>
                <a:cs typeface="Arial"/>
              </a:rPr>
              <a:t>Composting or Anaerobic</a:t>
            </a:r>
            <a:r>
              <a:rPr dirty="0" sz="1200" spc="-14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Digestion</a:t>
            </a:r>
            <a:endParaRPr sz="1200">
              <a:latin typeface="Arial"/>
              <a:cs typeface="Arial"/>
            </a:endParaRPr>
          </a:p>
          <a:p>
            <a:pPr marL="12700" marR="62865">
              <a:lnSpc>
                <a:spcPts val="1380"/>
              </a:lnSpc>
              <a:spcBef>
                <a:spcPts val="75"/>
              </a:spcBef>
            </a:pPr>
            <a:r>
              <a:rPr dirty="0" sz="1200" spc="-5">
                <a:latin typeface="Times New Roman"/>
                <a:cs typeface="Times New Roman"/>
              </a:rPr>
              <a:t>According </a:t>
            </a:r>
            <a:r>
              <a:rPr dirty="0" sz="1200">
                <a:latin typeface="Times New Roman"/>
                <a:cs typeface="Times New Roman"/>
              </a:rPr>
              <a:t>to 935 </a:t>
            </a:r>
            <a:r>
              <a:rPr dirty="0" sz="1200" spc="-5">
                <a:latin typeface="Times New Roman"/>
                <a:cs typeface="Times New Roman"/>
              </a:rPr>
              <a:t>CMR 500.105(12) cannabis </a:t>
            </a:r>
            <a:r>
              <a:rPr dirty="0" sz="1200">
                <a:latin typeface="Times New Roman"/>
                <a:cs typeface="Times New Roman"/>
              </a:rPr>
              <a:t>plant </a:t>
            </a:r>
            <a:r>
              <a:rPr dirty="0" sz="1200" spc="-5">
                <a:latin typeface="Times New Roman"/>
                <a:cs typeface="Times New Roman"/>
              </a:rPr>
              <a:t>parts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associated </a:t>
            </a:r>
            <a:r>
              <a:rPr dirty="0" sz="1200">
                <a:latin typeface="Times New Roman"/>
                <a:cs typeface="Times New Roman"/>
              </a:rPr>
              <a:t>materials </a:t>
            </a:r>
            <a:r>
              <a:rPr dirty="0" sz="1200" spc="-5">
                <a:latin typeface="Times New Roman"/>
                <a:cs typeface="Times New Roman"/>
              </a:rPr>
              <a:t>sent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composting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anaerobic digestion </a:t>
            </a:r>
            <a:r>
              <a:rPr dirty="0" sz="1200">
                <a:latin typeface="Times New Roman"/>
                <a:cs typeface="Times New Roman"/>
              </a:rPr>
              <a:t>(AD) must first be </a:t>
            </a:r>
            <a:r>
              <a:rPr dirty="0" sz="1200" spc="-5">
                <a:latin typeface="Times New Roman"/>
                <a:cs typeface="Times New Roman"/>
              </a:rPr>
              <a:t>ground and </a:t>
            </a:r>
            <a:r>
              <a:rPr dirty="0" sz="1200">
                <a:latin typeface="Times New Roman"/>
                <a:cs typeface="Times New Roman"/>
              </a:rPr>
              <a:t>mixed </a:t>
            </a:r>
            <a:r>
              <a:rPr dirty="0" sz="1200" spc="-5">
                <a:latin typeface="Times New Roman"/>
                <a:cs typeface="Times New Roman"/>
              </a:rPr>
              <a:t>with other organic  materials such </a:t>
            </a:r>
            <a:r>
              <a:rPr dirty="0" sz="1200">
                <a:latin typeface="Times New Roman"/>
                <a:cs typeface="Times New Roman"/>
              </a:rPr>
              <a:t>that the cannabis </a:t>
            </a:r>
            <a:r>
              <a:rPr dirty="0" sz="1200" spc="-5">
                <a:latin typeface="Times New Roman"/>
                <a:cs typeface="Times New Roman"/>
              </a:rPr>
              <a:t>material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rendered unusable.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organic materials </a:t>
            </a:r>
            <a:r>
              <a:rPr dirty="0" sz="1200" spc="5">
                <a:latin typeface="Times New Roman"/>
                <a:cs typeface="Times New Roman"/>
              </a:rPr>
              <a:t>may  </a:t>
            </a:r>
            <a:r>
              <a:rPr dirty="0" sz="1200">
                <a:latin typeface="Times New Roman"/>
                <a:cs typeface="Times New Roman"/>
              </a:rPr>
              <a:t>include growing </a:t>
            </a:r>
            <a:r>
              <a:rPr dirty="0" sz="1200" spc="-5">
                <a:latin typeface="Times New Roman"/>
                <a:cs typeface="Times New Roman"/>
              </a:rPr>
              <a:t>media, </a:t>
            </a:r>
            <a:r>
              <a:rPr dirty="0" sz="1200">
                <a:latin typeface="Times New Roman"/>
                <a:cs typeface="Times New Roman"/>
              </a:rPr>
              <a:t>soil, </a:t>
            </a:r>
            <a:r>
              <a:rPr dirty="0" sz="1200" spc="-5">
                <a:latin typeface="Times New Roman"/>
                <a:cs typeface="Times New Roman"/>
              </a:rPr>
              <a:t>mulch, food waste,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agricultural material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manure or </a:t>
            </a:r>
            <a:r>
              <a:rPr dirty="0" sz="1200" spc="-5">
                <a:latin typeface="Times New Roman"/>
                <a:cs typeface="Times New Roman"/>
              </a:rPr>
              <a:t>other  </a:t>
            </a:r>
            <a:r>
              <a:rPr dirty="0" sz="1200">
                <a:latin typeface="Times New Roman"/>
                <a:cs typeface="Times New Roman"/>
              </a:rPr>
              <a:t>plant</a:t>
            </a:r>
            <a:r>
              <a:rPr dirty="0" sz="1200" spc="-5">
                <a:latin typeface="Times New Roman"/>
                <a:cs typeface="Times New Roman"/>
              </a:rPr>
              <a:t> materials.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4795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There are </a:t>
            </a:r>
            <a:r>
              <a:rPr dirty="0" sz="1200">
                <a:latin typeface="Times New Roman"/>
                <a:cs typeface="Times New Roman"/>
              </a:rPr>
              <a:t>no unique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for hauling this </a:t>
            </a:r>
            <a:r>
              <a:rPr dirty="0" sz="1200" spc="-5">
                <a:latin typeface="Times New Roman"/>
                <a:cs typeface="Times New Roman"/>
              </a:rPr>
              <a:t>material </a:t>
            </a:r>
            <a:r>
              <a:rPr dirty="0" sz="1200">
                <a:latin typeface="Times New Roman"/>
                <a:cs typeface="Times New Roman"/>
              </a:rPr>
              <a:t>to a </a:t>
            </a:r>
            <a:r>
              <a:rPr dirty="0" sz="1200" spc="-5">
                <a:latin typeface="Times New Roman"/>
                <a:cs typeface="Times New Roman"/>
              </a:rPr>
              <a:t>compost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anaerobic </a:t>
            </a:r>
            <a:r>
              <a:rPr dirty="0" sz="1200">
                <a:latin typeface="Times New Roman"/>
                <a:cs typeface="Times New Roman"/>
              </a:rPr>
              <a:t>digestion  </a:t>
            </a:r>
            <a:r>
              <a:rPr dirty="0" sz="1200" spc="-5">
                <a:latin typeface="Times New Roman"/>
                <a:cs typeface="Times New Roman"/>
              </a:rPr>
              <a:t>facility. MassDEP does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license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grant </a:t>
            </a:r>
            <a:r>
              <a:rPr dirty="0" sz="1200">
                <a:latin typeface="Times New Roman"/>
                <a:cs typeface="Times New Roman"/>
              </a:rPr>
              <a:t>permits to </a:t>
            </a:r>
            <a:r>
              <a:rPr dirty="0" sz="1200" spc="-5">
                <a:latin typeface="Times New Roman"/>
                <a:cs typeface="Times New Roman"/>
              </a:rPr>
              <a:t>waste haulers.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best place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start </a:t>
            </a:r>
            <a:r>
              <a:rPr dirty="0" sz="1200">
                <a:latin typeface="Times New Roman"/>
                <a:cs typeface="Times New Roman"/>
              </a:rPr>
              <a:t>is  to </a:t>
            </a:r>
            <a:r>
              <a:rPr dirty="0" sz="1200" spc="-5">
                <a:latin typeface="Times New Roman"/>
                <a:cs typeface="Times New Roman"/>
              </a:rPr>
              <a:t>check with </a:t>
            </a:r>
            <a:r>
              <a:rPr dirty="0" sz="1200">
                <a:latin typeface="Times New Roman"/>
                <a:cs typeface="Times New Roman"/>
              </a:rPr>
              <a:t>the haulers that currently </a:t>
            </a:r>
            <a:r>
              <a:rPr dirty="0" sz="1200" spc="-5">
                <a:latin typeface="Times New Roman"/>
                <a:cs typeface="Times New Roman"/>
              </a:rPr>
              <a:t>services </a:t>
            </a:r>
            <a:r>
              <a:rPr dirty="0" sz="1200">
                <a:latin typeface="Times New Roman"/>
                <a:cs typeface="Times New Roman"/>
              </a:rPr>
              <a:t>businesses in the </a:t>
            </a:r>
            <a:r>
              <a:rPr dirty="0" sz="1200" spc="-5">
                <a:latin typeface="Times New Roman"/>
                <a:cs typeface="Times New Roman"/>
              </a:rPr>
              <a:t>area, though </a:t>
            </a:r>
            <a:r>
              <a:rPr dirty="0" sz="1200">
                <a:latin typeface="Times New Roman"/>
                <a:cs typeface="Times New Roman"/>
              </a:rPr>
              <a:t>ideally a  </a:t>
            </a:r>
            <a:r>
              <a:rPr dirty="0" sz="1200" spc="-5">
                <a:latin typeface="Times New Roman"/>
                <a:cs typeface="Times New Roman"/>
              </a:rPr>
              <a:t>marijuana establishment should work with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hauler that </a:t>
            </a:r>
            <a:r>
              <a:rPr dirty="0" sz="1200">
                <a:latin typeface="Times New Roman"/>
                <a:cs typeface="Times New Roman"/>
              </a:rPr>
              <a:t>has </a:t>
            </a:r>
            <a:r>
              <a:rPr dirty="0" sz="1200" spc="-5">
                <a:latin typeface="Times New Roman"/>
                <a:cs typeface="Times New Roman"/>
              </a:rPr>
              <a:t>experience </a:t>
            </a:r>
            <a:r>
              <a:rPr dirty="0" sz="1200">
                <a:latin typeface="Times New Roman"/>
                <a:cs typeface="Times New Roman"/>
              </a:rPr>
              <a:t>hauling other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similar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1031"/>
            <a:ext cx="5967730" cy="778700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2827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organic materials. </a:t>
            </a:r>
            <a:r>
              <a:rPr dirty="0" sz="1200" spc="-10">
                <a:latin typeface="Times New Roman"/>
                <a:cs typeface="Times New Roman"/>
              </a:rPr>
              <a:t>If you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to find a new </a:t>
            </a:r>
            <a:r>
              <a:rPr dirty="0" sz="1200" spc="-5">
                <a:latin typeface="Times New Roman"/>
                <a:cs typeface="Times New Roman"/>
              </a:rPr>
              <a:t>hauler,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can search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haulers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material </a:t>
            </a:r>
            <a:r>
              <a:rPr dirty="0" sz="1200">
                <a:latin typeface="Times New Roman"/>
                <a:cs typeface="Times New Roman"/>
              </a:rPr>
              <a:t>type  </a:t>
            </a:r>
            <a:r>
              <a:rPr dirty="0" sz="1200" spc="-5">
                <a:latin typeface="Times New Roman"/>
                <a:cs typeface="Times New Roman"/>
              </a:rPr>
              <a:t>and location at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Recycling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Works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Massachusetts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14287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Once </a:t>
            </a:r>
            <a:r>
              <a:rPr dirty="0" sz="1200">
                <a:latin typeface="Times New Roman"/>
                <a:cs typeface="Times New Roman"/>
              </a:rPr>
              <a:t>on the webpage, </a:t>
            </a:r>
            <a:r>
              <a:rPr dirty="0" sz="1200" spc="-5">
                <a:latin typeface="Times New Roman"/>
                <a:cs typeface="Times New Roman"/>
              </a:rPr>
              <a:t>select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material </a:t>
            </a:r>
            <a:r>
              <a:rPr dirty="0" sz="1200">
                <a:latin typeface="Times New Roman"/>
                <a:cs typeface="Times New Roman"/>
              </a:rPr>
              <a:t>type </a:t>
            </a:r>
            <a:r>
              <a:rPr dirty="0" sz="1200" spc="-5">
                <a:latin typeface="Times New Roman"/>
                <a:cs typeface="Times New Roman"/>
              </a:rPr>
              <a:t>“Food-Waste/Compostables”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cannabis plant  materials. (Note: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use this </a:t>
            </a:r>
            <a:r>
              <a:rPr dirty="0" sz="1200" spc="-5">
                <a:latin typeface="Times New Roman"/>
                <a:cs typeface="Times New Roman"/>
              </a:rPr>
              <a:t>webpage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search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recycling </a:t>
            </a:r>
            <a:r>
              <a:rPr dirty="0" sz="1200">
                <a:latin typeface="Times New Roman"/>
                <a:cs typeface="Times New Roman"/>
              </a:rPr>
              <a:t>service </a:t>
            </a:r>
            <a:r>
              <a:rPr dirty="0" sz="1200" spc="-5">
                <a:latin typeface="Times New Roman"/>
                <a:cs typeface="Times New Roman"/>
              </a:rPr>
              <a:t>providers.)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hauler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help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determine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facility to deliver </a:t>
            </a:r>
            <a:r>
              <a:rPr dirty="0" sz="1200" spc="-5">
                <a:latin typeface="Times New Roman"/>
                <a:cs typeface="Times New Roman"/>
              </a:rPr>
              <a:t>your material </a:t>
            </a:r>
            <a:r>
              <a:rPr dirty="0" sz="1200">
                <a:latin typeface="Times New Roman"/>
                <a:cs typeface="Times New Roman"/>
              </a:rPr>
              <a:t>to, as </a:t>
            </a:r>
            <a:r>
              <a:rPr dirty="0" sz="1200" spc="-5">
                <a:latin typeface="Times New Roman"/>
                <a:cs typeface="Times New Roman"/>
              </a:rPr>
              <a:t>well 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number  and </a:t>
            </a:r>
            <a:r>
              <a:rPr dirty="0" sz="1200">
                <a:latin typeface="Times New Roman"/>
                <a:cs typeface="Times New Roman"/>
              </a:rPr>
              <a:t>size of </a:t>
            </a:r>
            <a:r>
              <a:rPr dirty="0" sz="1200" spc="-5">
                <a:latin typeface="Times New Roman"/>
                <a:cs typeface="Times New Roman"/>
              </a:rPr>
              <a:t>containers you need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meet your </a:t>
            </a:r>
            <a:r>
              <a:rPr dirty="0" sz="1200">
                <a:latin typeface="Times New Roman"/>
                <a:cs typeface="Times New Roman"/>
              </a:rPr>
              <a:t>needs. </a:t>
            </a:r>
            <a:r>
              <a:rPr dirty="0" sz="1200" spc="-5">
                <a:latin typeface="Times New Roman"/>
                <a:cs typeface="Times New Roman"/>
              </a:rPr>
              <a:t>You can also search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compost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AD  facilities that can </a:t>
            </a:r>
            <a:r>
              <a:rPr dirty="0" sz="1200">
                <a:latin typeface="Times New Roman"/>
                <a:cs typeface="Times New Roman"/>
              </a:rPr>
              <a:t>accept </a:t>
            </a:r>
            <a:r>
              <a:rPr dirty="0" sz="1200" spc="-5">
                <a:latin typeface="Times New Roman"/>
                <a:cs typeface="Times New Roman"/>
              </a:rPr>
              <a:t>that material </a:t>
            </a:r>
            <a:r>
              <a:rPr dirty="0" sz="1200">
                <a:latin typeface="Times New Roman"/>
                <a:cs typeface="Times New Roman"/>
              </a:rPr>
              <a:t>using that same link, or by referring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MassDEP’s </a:t>
            </a:r>
            <a:r>
              <a:rPr dirty="0" sz="1200">
                <a:latin typeface="Times New Roman"/>
                <a:cs typeface="Times New Roman"/>
              </a:rPr>
              <a:t>list of 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sites accepting diverted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food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 material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96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On-site </a:t>
            </a:r>
            <a:r>
              <a:rPr dirty="0" sz="1200" spc="-15" b="1">
                <a:latin typeface="Times New Roman"/>
                <a:cs typeface="Times New Roman"/>
              </a:rPr>
              <a:t>Composting</a:t>
            </a:r>
            <a:r>
              <a:rPr dirty="0" sz="1200" spc="-15" b="1">
                <a:latin typeface="Arial"/>
                <a:cs typeface="Arial"/>
              </a:rPr>
              <a:t>: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some cases,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work well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-5">
                <a:latin typeface="Times New Roman"/>
                <a:cs typeface="Times New Roman"/>
              </a:rPr>
              <a:t>Marijuana Establishment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compost  materials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site. </a:t>
            </a:r>
            <a:r>
              <a:rPr dirty="0" sz="1200">
                <a:latin typeface="Times New Roman"/>
                <a:cs typeface="Times New Roman"/>
              </a:rPr>
              <a:t>Composting on </a:t>
            </a:r>
            <a:r>
              <a:rPr dirty="0" sz="1200" spc="-5">
                <a:latin typeface="Times New Roman"/>
                <a:cs typeface="Times New Roman"/>
              </a:rPr>
              <a:t>site requires sufficient space </a:t>
            </a:r>
            <a:r>
              <a:rPr dirty="0" sz="1200">
                <a:latin typeface="Times New Roman"/>
                <a:cs typeface="Times New Roman"/>
              </a:rPr>
              <a:t>to construct and </a:t>
            </a:r>
            <a:r>
              <a:rPr dirty="0" sz="1200" spc="-5">
                <a:latin typeface="Times New Roman"/>
                <a:cs typeface="Times New Roman"/>
              </a:rPr>
              <a:t>maintain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compost </a:t>
            </a:r>
            <a:r>
              <a:rPr dirty="0" sz="1200">
                <a:latin typeface="Times New Roman"/>
                <a:cs typeface="Times New Roman"/>
              </a:rPr>
              <a:t>pile, </a:t>
            </a:r>
            <a:r>
              <a:rPr dirty="0" sz="1200" spc="-5">
                <a:latin typeface="Times New Roman"/>
                <a:cs typeface="Times New Roman"/>
              </a:rPr>
              <a:t>as well as </a:t>
            </a:r>
            <a:r>
              <a:rPr dirty="0" sz="1200">
                <a:latin typeface="Times New Roman"/>
                <a:cs typeface="Times New Roman"/>
              </a:rPr>
              <a:t>additional </a:t>
            </a:r>
            <a:r>
              <a:rPr dirty="0" sz="1200" spc="-5">
                <a:latin typeface="Times New Roman"/>
                <a:cs typeface="Times New Roman"/>
              </a:rPr>
              <a:t>materials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mix with cannabis plant material </a:t>
            </a:r>
            <a:r>
              <a:rPr dirty="0" sz="1200">
                <a:latin typeface="Times New Roman"/>
                <a:cs typeface="Times New Roman"/>
              </a:rPr>
              <a:t>to compost  </a:t>
            </a:r>
            <a:r>
              <a:rPr dirty="0" sz="1200" spc="-5">
                <a:latin typeface="Times New Roman"/>
                <a:cs typeface="Times New Roman"/>
              </a:rPr>
              <a:t>successfully.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general guidance </a:t>
            </a:r>
            <a:r>
              <a:rPr dirty="0" sz="1200">
                <a:latin typeface="Times New Roman"/>
                <a:cs typeface="Times New Roman"/>
              </a:rPr>
              <a:t>on composting </a:t>
            </a:r>
            <a:r>
              <a:rPr dirty="0" sz="1200" spc="-5">
                <a:latin typeface="Times New Roman"/>
                <a:cs typeface="Times New Roman"/>
              </a:rPr>
              <a:t>practices, please refer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Massachusetts 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Agricultural Resources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Composting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Guidebook</a:t>
            </a:r>
            <a:r>
              <a:rPr dirty="0" sz="1200" spc="-5">
                <a:latin typeface="Times New Roman"/>
                <a:cs typeface="Times New Roman"/>
              </a:rPr>
              <a:t>. Under MassDEP’s regulations,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business can compost </a:t>
            </a:r>
            <a:r>
              <a:rPr dirty="0" sz="1200">
                <a:latin typeface="Times New Roman"/>
                <a:cs typeface="Times New Roman"/>
              </a:rPr>
              <a:t>up to 20 cubic </a:t>
            </a:r>
            <a:r>
              <a:rPr dirty="0" sz="1200" spc="-5">
                <a:latin typeface="Times New Roman"/>
                <a:cs typeface="Times New Roman"/>
              </a:rPr>
              <a:t>yards </a:t>
            </a:r>
            <a:r>
              <a:rPr dirty="0" sz="1200">
                <a:latin typeface="Times New Roman"/>
                <a:cs typeface="Times New Roman"/>
              </a:rPr>
              <a:t>of material per </a:t>
            </a:r>
            <a:r>
              <a:rPr dirty="0" sz="1200" spc="-5">
                <a:latin typeface="Times New Roman"/>
                <a:cs typeface="Times New Roman"/>
              </a:rPr>
              <a:t>week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site, </a:t>
            </a:r>
            <a:r>
              <a:rPr dirty="0" sz="1200">
                <a:latin typeface="Times New Roman"/>
                <a:cs typeface="Times New Roman"/>
              </a:rPr>
              <a:t>but must </a:t>
            </a:r>
            <a:r>
              <a:rPr dirty="0" sz="1200" spc="-5">
                <a:latin typeface="Times New Roman"/>
                <a:cs typeface="Times New Roman"/>
              </a:rPr>
              <a:t>complete and  submit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one-time notification form</a:t>
            </a:r>
            <a:r>
              <a:rPr dirty="0" sz="1200" spc="-5">
                <a:solidFill>
                  <a:srgbClr val="0000FF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MassDEP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10">
                <a:latin typeface="Times New Roman"/>
                <a:cs typeface="Times New Roman"/>
              </a:rPr>
              <a:t>your </a:t>
            </a:r>
            <a:r>
              <a:rPr dirty="0" sz="1200" spc="-5">
                <a:latin typeface="Times New Roman"/>
                <a:cs typeface="Times New Roman"/>
              </a:rPr>
              <a:t>local Board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Health. </a:t>
            </a:r>
            <a:r>
              <a:rPr dirty="0" sz="1200" spc="-10">
                <a:latin typeface="Times New Roman"/>
                <a:cs typeface="Times New Roman"/>
              </a:rPr>
              <a:t>If you </a:t>
            </a:r>
            <a:r>
              <a:rPr dirty="0" sz="1200">
                <a:latin typeface="Times New Roman"/>
                <a:cs typeface="Times New Roman"/>
              </a:rPr>
              <a:t>are  </a:t>
            </a:r>
            <a:r>
              <a:rPr dirty="0" sz="1200" spc="-5">
                <a:latin typeface="Times New Roman"/>
                <a:cs typeface="Times New Roman"/>
              </a:rPr>
              <a:t>interested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composting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site,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receive free assistance and guidance through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RecyclingWorks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Massachusetts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Compost Site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Technical Assistance</a:t>
            </a:r>
            <a:r>
              <a:rPr dirty="0" u="sng" sz="1200" spc="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Program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19050">
              <a:lnSpc>
                <a:spcPct val="95800"/>
              </a:lnSpc>
            </a:pPr>
            <a:r>
              <a:rPr dirty="0" sz="1200" b="1">
                <a:latin typeface="Times New Roman"/>
                <a:cs typeface="Times New Roman"/>
              </a:rPr>
              <a:t>Solid Waste </a:t>
            </a:r>
            <a:r>
              <a:rPr dirty="0" sz="1200" spc="-5" b="1">
                <a:latin typeface="Times New Roman"/>
                <a:cs typeface="Times New Roman"/>
              </a:rPr>
              <a:t>Disposal: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requirements under </a:t>
            </a:r>
            <a:r>
              <a:rPr dirty="0" sz="1200">
                <a:latin typeface="Times New Roman"/>
                <a:cs typeface="Times New Roman"/>
              </a:rPr>
              <a:t>935 </a:t>
            </a:r>
            <a:r>
              <a:rPr dirty="0" sz="1200" spc="-5">
                <a:latin typeface="Times New Roman"/>
                <a:cs typeface="Times New Roman"/>
              </a:rPr>
              <a:t>CMR 500.105(12)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disposing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cannabis wastes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similar </a:t>
            </a:r>
            <a:r>
              <a:rPr dirty="0" sz="1200">
                <a:latin typeface="Times New Roman"/>
                <a:cs typeface="Times New Roman"/>
              </a:rPr>
              <a:t>to those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sending it to composting or </a:t>
            </a:r>
            <a:r>
              <a:rPr dirty="0" sz="1200" spc="-5">
                <a:latin typeface="Times New Roman"/>
                <a:cs typeface="Times New Roman"/>
              </a:rPr>
              <a:t>anaerobic digestion.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cannabis waste </a:t>
            </a:r>
            <a:r>
              <a:rPr dirty="0" sz="1200">
                <a:latin typeface="Times New Roman"/>
                <a:cs typeface="Times New Roman"/>
              </a:rPr>
              <a:t>must be </a:t>
            </a:r>
            <a:r>
              <a:rPr dirty="0" sz="1200" spc="-5">
                <a:latin typeface="Times New Roman"/>
                <a:cs typeface="Times New Roman"/>
              </a:rPr>
              <a:t>ground and </a:t>
            </a:r>
            <a:r>
              <a:rPr dirty="0" sz="1200">
                <a:latin typeface="Times New Roman"/>
                <a:cs typeface="Times New Roman"/>
              </a:rPr>
              <a:t>mixed </a:t>
            </a:r>
            <a:r>
              <a:rPr dirty="0" sz="1200" spc="-5">
                <a:latin typeface="Times New Roman"/>
                <a:cs typeface="Times New Roman"/>
              </a:rPr>
              <a:t>with other solid wastes so that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material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rendered  unusable. Suitable </a:t>
            </a:r>
            <a:r>
              <a:rPr dirty="0" sz="1200">
                <a:latin typeface="Times New Roman"/>
                <a:cs typeface="Times New Roman"/>
              </a:rPr>
              <a:t>materials for mixing </a:t>
            </a:r>
            <a:r>
              <a:rPr dirty="0" sz="1200" spc="-5">
                <a:latin typeface="Times New Roman"/>
                <a:cs typeface="Times New Roman"/>
              </a:rPr>
              <a:t>cannabis wastes for disposal </a:t>
            </a:r>
            <a:r>
              <a:rPr dirty="0" sz="1200">
                <a:latin typeface="Times New Roman"/>
                <a:cs typeface="Times New Roman"/>
              </a:rPr>
              <a:t>include food </a:t>
            </a:r>
            <a:r>
              <a:rPr dirty="0" sz="1200" spc="-5">
                <a:latin typeface="Times New Roman"/>
                <a:cs typeface="Times New Roman"/>
              </a:rPr>
              <a:t>waste, coffee  grounds, manure, sawdust,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growing </a:t>
            </a:r>
            <a:r>
              <a:rPr dirty="0" sz="1200">
                <a:latin typeface="Times New Roman"/>
                <a:cs typeface="Times New Roman"/>
              </a:rPr>
              <a:t>media. </a:t>
            </a:r>
            <a:r>
              <a:rPr dirty="0" sz="1200" spc="-5">
                <a:latin typeface="Times New Roman"/>
                <a:cs typeface="Times New Roman"/>
              </a:rPr>
              <a:t>The best approach </a:t>
            </a:r>
            <a:r>
              <a:rPr dirty="0" sz="1200">
                <a:latin typeface="Times New Roman"/>
                <a:cs typeface="Times New Roman"/>
              </a:rPr>
              <a:t>is to </a:t>
            </a:r>
            <a:r>
              <a:rPr dirty="0" sz="1200" spc="-5">
                <a:latin typeface="Times New Roman"/>
                <a:cs typeface="Times New Roman"/>
              </a:rPr>
              <a:t>work with </a:t>
            </a:r>
            <a:r>
              <a:rPr dirty="0" sz="1200" spc="-10">
                <a:latin typeface="Times New Roman"/>
                <a:cs typeface="Times New Roman"/>
              </a:rPr>
              <a:t>your </a:t>
            </a:r>
            <a:r>
              <a:rPr dirty="0" sz="1200">
                <a:latin typeface="Times New Roman"/>
                <a:cs typeface="Times New Roman"/>
              </a:rPr>
              <a:t>existing  </a:t>
            </a:r>
            <a:r>
              <a:rPr dirty="0" sz="1200" spc="-5">
                <a:latin typeface="Times New Roman"/>
                <a:cs typeface="Times New Roman"/>
              </a:rPr>
              <a:t>waste hauler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provide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collection service. </a:t>
            </a:r>
            <a:r>
              <a:rPr dirty="0" sz="1200">
                <a:latin typeface="Times New Roman"/>
                <a:cs typeface="Times New Roman"/>
              </a:rPr>
              <a:t>Cannabis </a:t>
            </a:r>
            <a:r>
              <a:rPr dirty="0" sz="1200" spc="-5">
                <a:latin typeface="Times New Roman"/>
                <a:cs typeface="Times New Roman"/>
              </a:rPr>
              <a:t>wastes </a:t>
            </a:r>
            <a:r>
              <a:rPr dirty="0" sz="1200">
                <a:latin typeface="Times New Roman"/>
                <a:cs typeface="Times New Roman"/>
              </a:rPr>
              <a:t>mixed </a:t>
            </a:r>
            <a:r>
              <a:rPr dirty="0" sz="1200" spc="-5">
                <a:latin typeface="Times New Roman"/>
                <a:cs typeface="Times New Roman"/>
              </a:rPr>
              <a:t>with other solid waste 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brought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permitted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transfer station,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8"/>
              </a:rPr>
              <a:t>landfill</a:t>
            </a:r>
            <a:r>
              <a:rPr dirty="0" sz="1200">
                <a:latin typeface="Times New Roman"/>
                <a:cs typeface="Times New Roman"/>
              </a:rPr>
              <a:t>, or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municipal waste combustion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facility </a:t>
            </a:r>
            <a:r>
              <a:rPr dirty="0" sz="120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disposal. Your solid waste hauler will typically </a:t>
            </a:r>
            <a:r>
              <a:rPr dirty="0" sz="1200">
                <a:latin typeface="Times New Roman"/>
                <a:cs typeface="Times New Roman"/>
              </a:rPr>
              <a:t>determine the </a:t>
            </a:r>
            <a:r>
              <a:rPr dirty="0" sz="1200" spc="-5">
                <a:latin typeface="Times New Roman"/>
                <a:cs typeface="Times New Roman"/>
              </a:rPr>
              <a:t>best </a:t>
            </a:r>
            <a:r>
              <a:rPr dirty="0" sz="1200">
                <a:latin typeface="Times New Roman"/>
                <a:cs typeface="Times New Roman"/>
              </a:rPr>
              <a:t>nearby facility to deliver  the </a:t>
            </a:r>
            <a:r>
              <a:rPr dirty="0" sz="1200" spc="-5">
                <a:latin typeface="Times New Roman"/>
                <a:cs typeface="Times New Roman"/>
              </a:rPr>
              <a:t>waste </a:t>
            </a:r>
            <a:r>
              <a:rPr dirty="0" sz="1200">
                <a:latin typeface="Times New Roman"/>
                <a:cs typeface="Times New Roman"/>
              </a:rPr>
              <a:t>to for </a:t>
            </a:r>
            <a:r>
              <a:rPr dirty="0" sz="1200" spc="-5">
                <a:latin typeface="Times New Roman"/>
                <a:cs typeface="Times New Roman"/>
              </a:rPr>
              <a:t>disposal.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hauler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help </a:t>
            </a:r>
            <a:r>
              <a:rPr dirty="0" sz="1200" spc="-5">
                <a:latin typeface="Times New Roman"/>
                <a:cs typeface="Times New Roman"/>
              </a:rPr>
              <a:t>you determine what </a:t>
            </a:r>
            <a:r>
              <a:rPr dirty="0" sz="1200">
                <a:latin typeface="Times New Roman"/>
                <a:cs typeface="Times New Roman"/>
              </a:rPr>
              <a:t>number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size of  </a:t>
            </a:r>
            <a:r>
              <a:rPr dirty="0" sz="1200" spc="-5">
                <a:latin typeface="Times New Roman"/>
                <a:cs typeface="Times New Roman"/>
              </a:rPr>
              <a:t>containers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need to </a:t>
            </a:r>
            <a:r>
              <a:rPr dirty="0" sz="1200" spc="-5">
                <a:latin typeface="Times New Roman"/>
                <a:cs typeface="Times New Roman"/>
              </a:rPr>
              <a:t>meet </a:t>
            </a:r>
            <a:r>
              <a:rPr dirty="0" sz="1200" spc="-10">
                <a:latin typeface="Times New Roman"/>
                <a:cs typeface="Times New Roman"/>
              </a:rPr>
              <a:t>your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needs.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16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Storage, Documentation,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5" b="1">
                <a:latin typeface="Times New Roman"/>
                <a:cs typeface="Times New Roman"/>
              </a:rPr>
              <a:t>Recordkeeping: </a:t>
            </a:r>
            <a:r>
              <a:rPr dirty="0" sz="1200" spc="-5">
                <a:latin typeface="Times New Roman"/>
                <a:cs typeface="Times New Roman"/>
              </a:rPr>
              <a:t>cannabis wastes should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stored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secure  and locked </a:t>
            </a:r>
            <a:r>
              <a:rPr dirty="0" sz="1200">
                <a:latin typeface="Times New Roman"/>
                <a:cs typeface="Times New Roman"/>
              </a:rPr>
              <a:t>container </a:t>
            </a:r>
            <a:r>
              <a:rPr dirty="0" sz="1200" spc="-5">
                <a:latin typeface="Times New Roman"/>
                <a:cs typeface="Times New Roman"/>
              </a:rPr>
              <a:t>and location prior </a:t>
            </a:r>
            <a:r>
              <a:rPr dirty="0" sz="1200">
                <a:latin typeface="Times New Roman"/>
                <a:cs typeface="Times New Roman"/>
              </a:rPr>
              <a:t>to collection. </a:t>
            </a:r>
            <a:r>
              <a:rPr dirty="0" sz="1200" spc="-5">
                <a:latin typeface="Times New Roman"/>
                <a:cs typeface="Times New Roman"/>
              </a:rPr>
              <a:t>Under </a:t>
            </a:r>
            <a:r>
              <a:rPr dirty="0" sz="1200">
                <a:latin typeface="Times New Roman"/>
                <a:cs typeface="Times New Roman"/>
              </a:rPr>
              <a:t>935 </a:t>
            </a:r>
            <a:r>
              <a:rPr dirty="0" sz="1200" spc="-5">
                <a:latin typeface="Times New Roman"/>
                <a:cs typeface="Times New Roman"/>
              </a:rPr>
              <a:t>CMR 500.105(12), at least two  Marijuana </a:t>
            </a:r>
            <a:r>
              <a:rPr dirty="0" sz="1200">
                <a:latin typeface="Times New Roman"/>
                <a:cs typeface="Times New Roman"/>
              </a:rPr>
              <a:t>Establishment </a:t>
            </a:r>
            <a:r>
              <a:rPr dirty="0" sz="1200" spc="-5">
                <a:latin typeface="Times New Roman"/>
                <a:cs typeface="Times New Roman"/>
              </a:rPr>
              <a:t>agents </a:t>
            </a:r>
            <a:r>
              <a:rPr dirty="0" sz="1200">
                <a:latin typeface="Times New Roman"/>
                <a:cs typeface="Times New Roman"/>
              </a:rPr>
              <a:t>must </a:t>
            </a:r>
            <a:r>
              <a:rPr dirty="0" sz="1200" spc="-5">
                <a:latin typeface="Times New Roman"/>
                <a:cs typeface="Times New Roman"/>
              </a:rPr>
              <a:t>witness and document </a:t>
            </a:r>
            <a:r>
              <a:rPr dirty="0" sz="1200">
                <a:latin typeface="Times New Roman"/>
                <a:cs typeface="Times New Roman"/>
              </a:rPr>
              <a:t>how the marijuana </a:t>
            </a:r>
            <a:r>
              <a:rPr dirty="0" sz="1200" spc="-5">
                <a:latin typeface="Times New Roman"/>
                <a:cs typeface="Times New Roman"/>
              </a:rPr>
              <a:t>waste </a:t>
            </a:r>
            <a:r>
              <a:rPr dirty="0" sz="1200">
                <a:latin typeface="Times New Roman"/>
                <a:cs typeface="Times New Roman"/>
              </a:rPr>
              <a:t>is handled.  The </a:t>
            </a:r>
            <a:r>
              <a:rPr dirty="0" sz="1200" spc="-5">
                <a:latin typeface="Times New Roman"/>
                <a:cs typeface="Times New Roman"/>
              </a:rPr>
              <a:t>same regulation requires your business </a:t>
            </a:r>
            <a:r>
              <a:rPr dirty="0" sz="1200">
                <a:latin typeface="Times New Roman"/>
                <a:cs typeface="Times New Roman"/>
              </a:rPr>
              <a:t>to develop and </a:t>
            </a:r>
            <a:r>
              <a:rPr dirty="0" sz="1200" spc="-5">
                <a:latin typeface="Times New Roman"/>
                <a:cs typeface="Times New Roman"/>
              </a:rPr>
              <a:t>maintain </a:t>
            </a:r>
            <a:r>
              <a:rPr dirty="0" sz="1200">
                <a:latin typeface="Times New Roman"/>
                <a:cs typeface="Times New Roman"/>
              </a:rPr>
              <a:t>records for </a:t>
            </a:r>
            <a:r>
              <a:rPr dirty="0" sz="1200" spc="-5">
                <a:latin typeface="Times New Roman"/>
                <a:cs typeface="Times New Roman"/>
              </a:rPr>
              <a:t>at least </a:t>
            </a:r>
            <a:r>
              <a:rPr dirty="0" sz="1200">
                <a:latin typeface="Times New Roman"/>
                <a:cs typeface="Times New Roman"/>
              </a:rPr>
              <a:t>three  </a:t>
            </a:r>
            <a:r>
              <a:rPr dirty="0" sz="1200" spc="-5">
                <a:latin typeface="Times New Roman"/>
                <a:cs typeface="Times New Roman"/>
              </a:rPr>
              <a:t>years that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include:</a:t>
            </a:r>
            <a:endParaRPr sz="1200">
              <a:latin typeface="Times New Roman"/>
              <a:cs typeface="Times New Roman"/>
            </a:endParaRPr>
          </a:p>
          <a:p>
            <a:pPr marL="926465" indent="-229235">
              <a:lnSpc>
                <a:spcPct val="100000"/>
              </a:lnSpc>
              <a:buFont typeface="Symbol"/>
              <a:buChar char=""/>
              <a:tabLst>
                <a:tab pos="926465" algn="l"/>
                <a:tab pos="927100" algn="l"/>
              </a:tabLst>
            </a:pPr>
            <a:r>
              <a:rPr dirty="0" sz="1200" spc="-5">
                <a:latin typeface="Times New Roman"/>
                <a:cs typeface="Times New Roman"/>
              </a:rPr>
              <a:t>How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cannabis waste </a:t>
            </a:r>
            <a:r>
              <a:rPr dirty="0" sz="1200" spc="5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secured </a:t>
            </a:r>
            <a:r>
              <a:rPr dirty="0" sz="1200">
                <a:latin typeface="Times New Roman"/>
                <a:cs typeface="Times New Roman"/>
              </a:rPr>
              <a:t>prior 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collection;</a:t>
            </a:r>
            <a:endParaRPr sz="1200">
              <a:latin typeface="Times New Roman"/>
              <a:cs typeface="Times New Roman"/>
            </a:endParaRPr>
          </a:p>
          <a:p>
            <a:pPr marL="926465" indent="-229235">
              <a:lnSpc>
                <a:spcPct val="100000"/>
              </a:lnSpc>
              <a:spcBef>
                <a:spcPts val="229"/>
              </a:spcBef>
              <a:buFont typeface="Symbol"/>
              <a:buChar char=""/>
              <a:tabLst>
                <a:tab pos="926465" algn="l"/>
                <a:tab pos="92710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material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sent for composting, </a:t>
            </a:r>
            <a:r>
              <a:rPr dirty="0" sz="1200">
                <a:latin typeface="Times New Roman"/>
                <a:cs typeface="Times New Roman"/>
              </a:rPr>
              <a:t>anaerobic </a:t>
            </a:r>
            <a:r>
              <a:rPr dirty="0" sz="1200" spc="-5">
                <a:latin typeface="Times New Roman"/>
                <a:cs typeface="Times New Roman"/>
              </a:rPr>
              <a:t>digestion, 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disposal;</a:t>
            </a:r>
            <a:endParaRPr sz="1200">
              <a:latin typeface="Times New Roman"/>
              <a:cs typeface="Times New Roman"/>
            </a:endParaRPr>
          </a:p>
          <a:p>
            <a:pPr marL="926465" indent="-229235">
              <a:lnSpc>
                <a:spcPct val="100000"/>
              </a:lnSpc>
              <a:spcBef>
                <a:spcPts val="244"/>
              </a:spcBef>
              <a:buFont typeface="Symbol"/>
              <a:buChar char=""/>
              <a:tabLst>
                <a:tab pos="926465" algn="l"/>
                <a:tab pos="92710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type and amount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material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managed;</a:t>
            </a:r>
            <a:endParaRPr sz="1200">
              <a:latin typeface="Times New Roman"/>
              <a:cs typeface="Times New Roman"/>
            </a:endParaRPr>
          </a:p>
          <a:p>
            <a:pPr marL="926465" indent="-229235">
              <a:lnSpc>
                <a:spcPct val="100000"/>
              </a:lnSpc>
              <a:spcBef>
                <a:spcPts val="225"/>
              </a:spcBef>
              <a:buFont typeface="Symbol"/>
              <a:buChar char=""/>
              <a:tabLst>
                <a:tab pos="926465" algn="l"/>
                <a:tab pos="92710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name, </a:t>
            </a:r>
            <a:r>
              <a:rPr dirty="0" sz="1200">
                <a:latin typeface="Times New Roman"/>
                <a:cs typeface="Times New Roman"/>
              </a:rPr>
              <a:t>location </a:t>
            </a:r>
            <a:r>
              <a:rPr dirty="0" sz="1200" spc="-5">
                <a:latin typeface="Times New Roman"/>
                <a:cs typeface="Times New Roman"/>
              </a:rPr>
              <a:t>and type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facility to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material </a:t>
            </a:r>
            <a:r>
              <a:rPr dirty="0" sz="1200">
                <a:latin typeface="Times New Roman"/>
                <a:cs typeface="Times New Roman"/>
              </a:rPr>
              <a:t>was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delivered;</a:t>
            </a:r>
            <a:endParaRPr sz="1200">
              <a:latin typeface="Times New Roman"/>
              <a:cs typeface="Times New Roman"/>
            </a:endParaRPr>
          </a:p>
          <a:p>
            <a:pPr marL="1383665" marR="349250" indent="-228600">
              <a:lnSpc>
                <a:spcPct val="110000"/>
              </a:lnSpc>
            </a:pPr>
            <a:r>
              <a:rPr dirty="0" sz="1200">
                <a:latin typeface="Courier New"/>
                <a:cs typeface="Courier New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(The </a:t>
            </a:r>
            <a:r>
              <a:rPr dirty="0" sz="1200">
                <a:latin typeface="Times New Roman"/>
                <a:cs typeface="Times New Roman"/>
              </a:rPr>
              <a:t>facility can </a:t>
            </a:r>
            <a:r>
              <a:rPr dirty="0" sz="1200" spc="-5">
                <a:latin typeface="Times New Roman"/>
                <a:cs typeface="Times New Roman"/>
              </a:rPr>
              <a:t>provide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scale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load ticket that includes all </a:t>
            </a:r>
            <a:r>
              <a:rPr dirty="0" sz="1200">
                <a:latin typeface="Times New Roman"/>
                <a:cs typeface="Times New Roman"/>
              </a:rPr>
              <a:t>of this  </a:t>
            </a:r>
            <a:r>
              <a:rPr dirty="0" sz="1200" spc="-5">
                <a:latin typeface="Times New Roman"/>
                <a:cs typeface="Times New Roman"/>
              </a:rPr>
              <a:t>information.)</a:t>
            </a:r>
            <a:endParaRPr sz="1200">
              <a:latin typeface="Times New Roman"/>
              <a:cs typeface="Times New Roman"/>
            </a:endParaRPr>
          </a:p>
          <a:p>
            <a:pPr marL="926465" indent="-229235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926465" algn="l"/>
                <a:tab pos="92710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manner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disposal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handling; </a:t>
            </a:r>
            <a:r>
              <a:rPr dirty="0" sz="1200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206"/>
            <a:ext cx="5956935" cy="6118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26465" marR="804545" indent="-228600">
              <a:lnSpc>
                <a:spcPct val="109300"/>
              </a:lnSpc>
              <a:spcBef>
                <a:spcPts val="100"/>
              </a:spcBef>
              <a:buFont typeface="Symbol"/>
              <a:buChar char=""/>
              <a:tabLst>
                <a:tab pos="926465" algn="l"/>
                <a:tab pos="92710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names and signatures </a:t>
            </a:r>
            <a:r>
              <a:rPr dirty="0" sz="1200">
                <a:latin typeface="Times New Roman"/>
                <a:cs typeface="Times New Roman"/>
              </a:rPr>
              <a:t>of the two </a:t>
            </a:r>
            <a:r>
              <a:rPr dirty="0" sz="1200" spc="-5">
                <a:latin typeface="Times New Roman"/>
                <a:cs typeface="Times New Roman"/>
              </a:rPr>
              <a:t>agents who witness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material  management.</a:t>
            </a:r>
            <a:endParaRPr sz="1200">
              <a:latin typeface="Times New Roman"/>
              <a:cs typeface="Times New Roman"/>
            </a:endParaRPr>
          </a:p>
          <a:p>
            <a:pPr marL="12700" marR="212725">
              <a:lnSpc>
                <a:spcPts val="1380"/>
              </a:lnSpc>
              <a:spcBef>
                <a:spcPts val="250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three-year </a:t>
            </a:r>
            <a:r>
              <a:rPr dirty="0" sz="1200">
                <a:latin typeface="Times New Roman"/>
                <a:cs typeface="Times New Roman"/>
              </a:rPr>
              <a:t>period is </a:t>
            </a:r>
            <a:r>
              <a:rPr dirty="0" sz="1200" spc="-5">
                <a:latin typeface="Times New Roman"/>
                <a:cs typeface="Times New Roman"/>
              </a:rPr>
              <a:t>extended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duration </a:t>
            </a:r>
            <a:r>
              <a:rPr dirty="0" sz="1200">
                <a:latin typeface="Times New Roman"/>
                <a:cs typeface="Times New Roman"/>
              </a:rPr>
              <a:t>of any </a:t>
            </a:r>
            <a:r>
              <a:rPr dirty="0" sz="1200" spc="-5">
                <a:latin typeface="Times New Roman"/>
                <a:cs typeface="Times New Roman"/>
              </a:rPr>
              <a:t>enforcement </a:t>
            </a:r>
            <a:r>
              <a:rPr dirty="0" sz="1200">
                <a:latin typeface="Times New Roman"/>
                <a:cs typeface="Times New Roman"/>
              </a:rPr>
              <a:t>action </a:t>
            </a:r>
            <a:r>
              <a:rPr dirty="0" sz="1200" spc="-5">
                <a:latin typeface="Times New Roman"/>
                <a:cs typeface="Times New Roman"/>
              </a:rPr>
              <a:t>and also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extended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order of 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Commission.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Hazardous </a:t>
            </a:r>
            <a:r>
              <a:rPr dirty="0" sz="1200" b="1">
                <a:latin typeface="Times New Roman"/>
                <a:cs typeface="Times New Roman"/>
              </a:rPr>
              <a:t>Waste </a:t>
            </a:r>
            <a:r>
              <a:rPr dirty="0" sz="1200" spc="-5" b="1">
                <a:latin typeface="Times New Roman"/>
                <a:cs typeface="Times New Roman"/>
              </a:rPr>
              <a:t>Management: </a:t>
            </a:r>
            <a:r>
              <a:rPr dirty="0" sz="1200">
                <a:latin typeface="Times New Roman"/>
                <a:cs typeface="Times New Roman"/>
              </a:rPr>
              <a:t>Marijuana Establishments may </a:t>
            </a:r>
            <a:r>
              <a:rPr dirty="0" sz="1200" spc="-5">
                <a:latin typeface="Times New Roman"/>
                <a:cs typeface="Times New Roman"/>
              </a:rPr>
              <a:t>also generate some wastes </a:t>
            </a:r>
            <a:r>
              <a:rPr dirty="0" sz="1200">
                <a:latin typeface="Times New Roman"/>
                <a:cs typeface="Times New Roman"/>
              </a:rPr>
              <a:t>that 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managed as </a:t>
            </a:r>
            <a:r>
              <a:rPr dirty="0" sz="1200">
                <a:latin typeface="Times New Roman"/>
                <a:cs typeface="Times New Roman"/>
              </a:rPr>
              <a:t>hazardous </a:t>
            </a:r>
            <a:r>
              <a:rPr dirty="0" sz="1200" spc="-5">
                <a:latin typeface="Times New Roman"/>
                <a:cs typeface="Times New Roman"/>
              </a:rPr>
              <a:t>wastes.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include: </a:t>
            </a:r>
            <a:r>
              <a:rPr dirty="0" sz="1200" spc="-5">
                <a:latin typeface="Times New Roman"/>
                <a:cs typeface="Times New Roman"/>
              </a:rPr>
              <a:t>spent </a:t>
            </a:r>
            <a:r>
              <a:rPr dirty="0" sz="1200">
                <a:latin typeface="Times New Roman"/>
                <a:cs typeface="Times New Roman"/>
              </a:rPr>
              <a:t>lighting, </a:t>
            </a:r>
            <a:r>
              <a:rPr dirty="0" sz="1200" spc="-5">
                <a:latin typeface="Times New Roman"/>
                <a:cs typeface="Times New Roman"/>
              </a:rPr>
              <a:t>pesticides, solvents,  used </a:t>
            </a:r>
            <a:r>
              <a:rPr dirty="0" sz="1200">
                <a:latin typeface="Times New Roman"/>
                <a:cs typeface="Times New Roman"/>
              </a:rPr>
              <a:t>oil, or </a:t>
            </a:r>
            <a:r>
              <a:rPr dirty="0" sz="1200" spc="-5">
                <a:latin typeface="Times New Roman"/>
                <a:cs typeface="Times New Roman"/>
              </a:rPr>
              <a:t>other chemicals used </a:t>
            </a:r>
            <a:r>
              <a:rPr dirty="0" sz="1200">
                <a:latin typeface="Times New Roman"/>
                <a:cs typeface="Times New Roman"/>
              </a:rPr>
              <a:t>in facility operation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maintenance.</a:t>
            </a:r>
            <a:endParaRPr sz="1200">
              <a:latin typeface="Times New Roman"/>
              <a:cs typeface="Times New Roman"/>
            </a:endParaRPr>
          </a:p>
          <a:p>
            <a:pPr marL="12700" marR="635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Massachusetts hazardous waste regulations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314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CMR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30.000</a:t>
            </a:r>
            <a:r>
              <a:rPr dirty="0" sz="1200">
                <a:latin typeface="Times New Roman"/>
                <a:cs typeface="Times New Roman"/>
              </a:rPr>
              <a:t>) </a:t>
            </a:r>
            <a:r>
              <a:rPr dirty="0" sz="1200" spc="-5">
                <a:latin typeface="Times New Roman"/>
                <a:cs typeface="Times New Roman"/>
              </a:rPr>
              <a:t>include </a:t>
            </a:r>
            <a:r>
              <a:rPr dirty="0" sz="1200">
                <a:latin typeface="Times New Roman"/>
                <a:cs typeface="Times New Roman"/>
              </a:rPr>
              <a:t>provisions </a:t>
            </a:r>
            <a:r>
              <a:rPr dirty="0" sz="1200" spc="-5">
                <a:latin typeface="Times New Roman"/>
                <a:cs typeface="Times New Roman"/>
              </a:rPr>
              <a:t>governing  storage </a:t>
            </a:r>
            <a:r>
              <a:rPr dirty="0" sz="1200">
                <a:latin typeface="Times New Roman"/>
                <a:cs typeface="Times New Roman"/>
              </a:rPr>
              <a:t>(how much material </a:t>
            </a:r>
            <a:r>
              <a:rPr dirty="0" sz="1200" spc="-5">
                <a:latin typeface="Times New Roman"/>
                <a:cs typeface="Times New Roman"/>
              </a:rPr>
              <a:t>and for </a:t>
            </a:r>
            <a:r>
              <a:rPr dirty="0" sz="1200">
                <a:latin typeface="Times New Roman"/>
                <a:cs typeface="Times New Roman"/>
              </a:rPr>
              <a:t>how </a:t>
            </a:r>
            <a:r>
              <a:rPr dirty="0" sz="1200" spc="-5">
                <a:latin typeface="Times New Roman"/>
                <a:cs typeface="Times New Roman"/>
              </a:rPr>
              <a:t>long), labeling, manifest, </a:t>
            </a:r>
            <a:r>
              <a:rPr dirty="0" sz="1200">
                <a:latin typeface="Times New Roman"/>
                <a:cs typeface="Times New Roman"/>
              </a:rPr>
              <a:t>transportation, </a:t>
            </a:r>
            <a:r>
              <a:rPr dirty="0" sz="1200" spc="-5">
                <a:latin typeface="Times New Roman"/>
                <a:cs typeface="Times New Roman"/>
              </a:rPr>
              <a:t>and final  management and </a:t>
            </a:r>
            <a:r>
              <a:rPr dirty="0" sz="1200">
                <a:latin typeface="Times New Roman"/>
                <a:cs typeface="Times New Roman"/>
              </a:rPr>
              <a:t>disposal. </a:t>
            </a:r>
            <a:r>
              <a:rPr dirty="0" sz="1200" spc="-15">
                <a:latin typeface="Times New Roman"/>
                <a:cs typeface="Times New Roman"/>
              </a:rPr>
              <a:t>If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generate </a:t>
            </a:r>
            <a:r>
              <a:rPr dirty="0" sz="1200">
                <a:latin typeface="Times New Roman"/>
                <a:cs typeface="Times New Roman"/>
              </a:rPr>
              <a:t>hazardous </a:t>
            </a:r>
            <a:r>
              <a:rPr dirty="0" sz="1200" spc="-5">
                <a:latin typeface="Times New Roman"/>
                <a:cs typeface="Times New Roman"/>
              </a:rPr>
              <a:t>waste,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will need an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EPA </a:t>
            </a:r>
            <a:r>
              <a:rPr dirty="0" u="sng" sz="1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ID</a:t>
            </a:r>
            <a:r>
              <a:rPr dirty="0" sz="1200" spc="-1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Your 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hazardous waste generator status</a:t>
            </a:r>
            <a:r>
              <a:rPr dirty="0" sz="1200" spc="-5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determines </a:t>
            </a:r>
            <a:r>
              <a:rPr dirty="0" sz="1200">
                <a:latin typeface="Times New Roman"/>
                <a:cs typeface="Times New Roman"/>
              </a:rPr>
              <a:t>how much </a:t>
            </a:r>
            <a:r>
              <a:rPr dirty="0" sz="1200" spc="-5">
                <a:latin typeface="Times New Roman"/>
                <a:cs typeface="Times New Roman"/>
              </a:rPr>
              <a:t>waste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accumulate </a:t>
            </a:r>
            <a:r>
              <a:rPr dirty="0" sz="1200" spc="-5">
                <a:latin typeface="Times New Roman"/>
                <a:cs typeface="Times New Roman"/>
              </a:rPr>
              <a:t>at your site at  </a:t>
            </a:r>
            <a:r>
              <a:rPr dirty="0" sz="1200">
                <a:latin typeface="Times New Roman"/>
                <a:cs typeface="Times New Roman"/>
              </a:rPr>
              <a:t>one time,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how quickly </a:t>
            </a: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need to ship it off </a:t>
            </a:r>
            <a:r>
              <a:rPr dirty="0" sz="1200" spc="-5">
                <a:latin typeface="Times New Roman"/>
                <a:cs typeface="Times New Roman"/>
              </a:rPr>
              <a:t>site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recycling </a:t>
            </a:r>
            <a:r>
              <a:rPr dirty="0" sz="1200">
                <a:latin typeface="Times New Roman"/>
                <a:cs typeface="Times New Roman"/>
              </a:rPr>
              <a:t>or disposal. </a:t>
            </a:r>
            <a:r>
              <a:rPr dirty="0" sz="1200" spc="-5">
                <a:latin typeface="Times New Roman"/>
                <a:cs typeface="Times New Roman"/>
              </a:rPr>
              <a:t>Please see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MassDEP Hazardous Waste Generation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web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page</a:t>
            </a:r>
            <a:r>
              <a:rPr dirty="0" sz="120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 more information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guidance.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71120">
              <a:lnSpc>
                <a:spcPct val="957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Managing </a:t>
            </a:r>
            <a:r>
              <a:rPr dirty="0" sz="1200" spc="-5" b="1">
                <a:latin typeface="Times New Roman"/>
                <a:cs typeface="Times New Roman"/>
              </a:rPr>
              <a:t>Liquid Wastes: </a:t>
            </a:r>
            <a:r>
              <a:rPr dirty="0" sz="1200" spc="-5">
                <a:latin typeface="Times New Roman"/>
                <a:cs typeface="Times New Roman"/>
              </a:rPr>
              <a:t>Liquid waste containing marijuana </a:t>
            </a:r>
            <a:r>
              <a:rPr dirty="0" sz="1200">
                <a:latin typeface="Times New Roman"/>
                <a:cs typeface="Times New Roman"/>
              </a:rPr>
              <a:t>or by-products of </a:t>
            </a:r>
            <a:r>
              <a:rPr dirty="0" sz="1200" spc="-5">
                <a:latin typeface="Times New Roman"/>
                <a:cs typeface="Times New Roman"/>
              </a:rPr>
              <a:t>marijuana  processing shall </a:t>
            </a:r>
            <a:r>
              <a:rPr dirty="0" sz="1200">
                <a:latin typeface="Times New Roman"/>
                <a:cs typeface="Times New Roman"/>
              </a:rPr>
              <a:t>be disposed of in </a:t>
            </a:r>
            <a:r>
              <a:rPr dirty="0" sz="1200" spc="-5">
                <a:latin typeface="Times New Roman"/>
                <a:cs typeface="Times New Roman"/>
              </a:rPr>
              <a:t>compliance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all applicable state and federal requirements.  These requirements will depend </a:t>
            </a:r>
            <a:r>
              <a:rPr dirty="0" sz="1200">
                <a:latin typeface="Times New Roman"/>
                <a:cs typeface="Times New Roman"/>
              </a:rPr>
              <a:t>on how liquid </a:t>
            </a:r>
            <a:r>
              <a:rPr dirty="0" sz="1200" spc="-5">
                <a:latin typeface="Times New Roman"/>
                <a:cs typeface="Times New Roman"/>
              </a:rPr>
              <a:t>waste from </a:t>
            </a:r>
            <a:r>
              <a:rPr dirty="0" sz="1200">
                <a:latin typeface="Times New Roman"/>
                <a:cs typeface="Times New Roman"/>
              </a:rPr>
              <a:t>a facility is being </a:t>
            </a:r>
            <a:r>
              <a:rPr dirty="0" sz="1200" spc="-5">
                <a:latin typeface="Times New Roman"/>
                <a:cs typeface="Times New Roman"/>
              </a:rPr>
              <a:t>managed, whether  discharged </a:t>
            </a:r>
            <a:r>
              <a:rPr dirty="0" sz="1200">
                <a:latin typeface="Times New Roman"/>
                <a:cs typeface="Times New Roman"/>
              </a:rPr>
              <a:t>via a </a:t>
            </a:r>
            <a:r>
              <a:rPr dirty="0" sz="1200" spc="-5">
                <a:latin typeface="Times New Roman"/>
                <a:cs typeface="Times New Roman"/>
              </a:rPr>
              <a:t>sewer connection, </a:t>
            </a:r>
            <a:r>
              <a:rPr dirty="0" sz="1200">
                <a:latin typeface="Times New Roman"/>
                <a:cs typeface="Times New Roman"/>
              </a:rPr>
              <a:t>holding tank, or to </a:t>
            </a:r>
            <a:r>
              <a:rPr dirty="0" sz="1200" spc="-5">
                <a:latin typeface="Times New Roman"/>
                <a:cs typeface="Times New Roman"/>
              </a:rPr>
              <a:t>groundwater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surface water. For </a:t>
            </a:r>
            <a:r>
              <a:rPr dirty="0" sz="1200">
                <a:latin typeface="Times New Roman"/>
                <a:cs typeface="Times New Roman"/>
              </a:rPr>
              <a:t>more 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applicable regulations </a:t>
            </a:r>
            <a:r>
              <a:rPr dirty="0" sz="1200">
                <a:latin typeface="Times New Roman"/>
                <a:cs typeface="Times New Roman"/>
              </a:rPr>
              <a:t>and points of </a:t>
            </a:r>
            <a:r>
              <a:rPr dirty="0" sz="1200" spc="-5">
                <a:latin typeface="Times New Roman"/>
                <a:cs typeface="Times New Roman"/>
              </a:rPr>
              <a:t>contact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each, please see </a:t>
            </a:r>
            <a:r>
              <a:rPr dirty="0" sz="1200">
                <a:latin typeface="Times New Roman"/>
                <a:cs typeface="Times New Roman"/>
              </a:rPr>
              <a:t>the links in  the </a:t>
            </a:r>
            <a:r>
              <a:rPr dirty="0" sz="1200" spc="-5">
                <a:latin typeface="Times New Roman"/>
                <a:cs typeface="Times New Roman"/>
              </a:rPr>
              <a:t>Regulation Links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Contacts section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524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Packaging: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recommended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recyclable and compostable packaging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for marijuana  </a:t>
            </a:r>
            <a:r>
              <a:rPr dirty="0" sz="1200" spc="-5">
                <a:latin typeface="Times New Roman"/>
                <a:cs typeface="Times New Roman"/>
              </a:rPr>
              <a:t>products. </a:t>
            </a:r>
            <a:r>
              <a:rPr dirty="0" sz="1200">
                <a:latin typeface="Times New Roman"/>
                <a:cs typeface="Times New Roman"/>
              </a:rPr>
              <a:t>Existing </a:t>
            </a:r>
            <a:r>
              <a:rPr dirty="0" sz="1200" spc="-5">
                <a:latin typeface="Times New Roman"/>
                <a:cs typeface="Times New Roman"/>
              </a:rPr>
              <a:t>resources relative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packaging </a:t>
            </a:r>
            <a:r>
              <a:rPr dirty="0" sz="1200">
                <a:latin typeface="Times New Roman"/>
                <a:cs typeface="Times New Roman"/>
              </a:rPr>
              <a:t>include 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For recycling, MassDEP </a:t>
            </a:r>
            <a:r>
              <a:rPr dirty="0" sz="1200">
                <a:latin typeface="Times New Roman"/>
                <a:cs typeface="Times New Roman"/>
              </a:rPr>
              <a:t>maintains a </a:t>
            </a:r>
            <a:r>
              <a:rPr dirty="0" sz="1200" spc="-5">
                <a:latin typeface="Times New Roman"/>
                <a:cs typeface="Times New Roman"/>
              </a:rPr>
              <a:t>website with educational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guidance:</a:t>
            </a:r>
            <a:endParaRPr sz="1200">
              <a:latin typeface="Times New Roman"/>
              <a:cs typeface="Times New Roman"/>
            </a:endParaRPr>
          </a:p>
          <a:p>
            <a:pPr marL="469265" marR="106045">
              <a:lnSpc>
                <a:spcPct val="110000"/>
              </a:lnSpc>
            </a:pP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www.RecycleSmartMA.Org.</a:t>
            </a:r>
            <a:r>
              <a:rPr dirty="0" sz="1200" spc="-5">
                <a:solidFill>
                  <a:srgbClr val="0000FF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website summarizes what types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packaging are  recyclable at </a:t>
            </a:r>
            <a:r>
              <a:rPr dirty="0" sz="1200">
                <a:latin typeface="Times New Roman"/>
                <a:cs typeface="Times New Roman"/>
              </a:rPr>
              <a:t>our </a:t>
            </a:r>
            <a:r>
              <a:rPr dirty="0" sz="1200" spc="-5">
                <a:latin typeface="Times New Roman"/>
                <a:cs typeface="Times New Roman"/>
              </a:rPr>
              <a:t>recycling facilities. For general guidance, </a:t>
            </a:r>
            <a:r>
              <a:rPr dirty="0" sz="1200">
                <a:latin typeface="Times New Roman"/>
                <a:cs typeface="Times New Roman"/>
              </a:rPr>
              <a:t>see  </a:t>
            </a:r>
            <a:r>
              <a:rPr dirty="0" sz="1200" spc="-5">
                <a:latin typeface="Times New Roman"/>
                <a:cs typeface="Times New Roman"/>
              </a:rPr>
              <a:t>https://recyclesmartma.org/smart-recycling-guide. For more specific questions, </a:t>
            </a:r>
            <a:r>
              <a:rPr dirty="0" sz="1200" spc="-10">
                <a:latin typeface="Times New Roman"/>
                <a:cs typeface="Times New Roman"/>
              </a:rPr>
              <a:t>you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can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search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“recyclopedia” </a:t>
            </a:r>
            <a:r>
              <a:rPr dirty="0" sz="1200">
                <a:latin typeface="Times New Roman"/>
                <a:cs typeface="Times New Roman"/>
              </a:rPr>
              <a:t>using the </a:t>
            </a:r>
            <a:r>
              <a:rPr dirty="0" sz="1200" spc="-5">
                <a:latin typeface="Times New Roman"/>
                <a:cs typeface="Times New Roman"/>
              </a:rPr>
              <a:t>search bar </a:t>
            </a:r>
            <a:r>
              <a:rPr dirty="0" sz="1200" spc="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top of 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page.</a:t>
            </a:r>
            <a:endParaRPr sz="1200">
              <a:latin typeface="Times New Roman"/>
              <a:cs typeface="Times New Roman"/>
            </a:endParaRPr>
          </a:p>
          <a:p>
            <a:pPr marL="469265" marR="20320" indent="-228600">
              <a:lnSpc>
                <a:spcPct val="109200"/>
              </a:lnSpc>
              <a:spcBef>
                <a:spcPts val="1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For compostable packaging, search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internet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organizations that certify compostable  packaging. </a:t>
            </a:r>
            <a:r>
              <a:rPr dirty="0" sz="1200">
                <a:latin typeface="Times New Roman"/>
                <a:cs typeface="Times New Roman"/>
              </a:rPr>
              <a:t>Specifications </a:t>
            </a:r>
            <a:r>
              <a:rPr dirty="0" sz="1200" spc="-5">
                <a:latin typeface="Times New Roman"/>
                <a:cs typeface="Times New Roman"/>
              </a:rPr>
              <a:t>relative </a:t>
            </a:r>
            <a:r>
              <a:rPr dirty="0" sz="1200">
                <a:latin typeface="Times New Roman"/>
                <a:cs typeface="Times New Roman"/>
              </a:rPr>
              <a:t>to labeling are </a:t>
            </a:r>
            <a:r>
              <a:rPr dirty="0" sz="1200" spc="-5">
                <a:latin typeface="Times New Roman"/>
                <a:cs typeface="Times New Roman"/>
              </a:rPr>
              <a:t>available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at:</a:t>
            </a:r>
            <a:endParaRPr sz="1200">
              <a:latin typeface="Times New Roman"/>
              <a:cs typeface="Times New Roman"/>
            </a:endParaRPr>
          </a:p>
          <a:p>
            <a:pPr lvl="1" marL="926465" indent="-229235">
              <a:lnSpc>
                <a:spcPct val="100000"/>
              </a:lnSpc>
              <a:spcBef>
                <a:spcPts val="145"/>
              </a:spcBef>
              <a:buClr>
                <a:srgbClr val="000000"/>
              </a:buClr>
              <a:buFont typeface="Courier New"/>
              <a:buChar char="o"/>
              <a:tabLst>
                <a:tab pos="927100" algn="l"/>
              </a:tabLst>
            </a:pP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https://www.astm.org/Standards/D6400.htm</a:t>
            </a:r>
            <a:endParaRPr sz="1200">
              <a:latin typeface="Times New Roman"/>
              <a:cs typeface="Times New Roman"/>
            </a:endParaRPr>
          </a:p>
          <a:p>
            <a:pPr lvl="1" marL="926465" indent="-229235">
              <a:lnSpc>
                <a:spcPct val="100000"/>
              </a:lnSpc>
              <a:spcBef>
                <a:spcPts val="155"/>
              </a:spcBef>
              <a:buClr>
                <a:srgbClr val="000000"/>
              </a:buClr>
              <a:buFont typeface="Courier New"/>
              <a:buChar char="o"/>
              <a:tabLst>
                <a:tab pos="927100" algn="l"/>
              </a:tabLst>
            </a:pP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https://www.astm.org/Standards/D6868.htm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4080"/>
            <a:ext cx="5939790" cy="4761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Regulation </a:t>
            </a:r>
            <a:r>
              <a:rPr dirty="0" sz="1200" spc="-30" b="1">
                <a:latin typeface="Arial"/>
                <a:cs typeface="Arial"/>
              </a:rPr>
              <a:t>Links </a:t>
            </a:r>
            <a:r>
              <a:rPr dirty="0" sz="1200" spc="-15" b="1">
                <a:latin typeface="Arial"/>
                <a:cs typeface="Arial"/>
              </a:rPr>
              <a:t>&amp;</a:t>
            </a:r>
            <a:r>
              <a:rPr dirty="0" sz="1200" spc="-1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Contacts</a:t>
            </a:r>
            <a:endParaRPr sz="1200">
              <a:latin typeface="Arial"/>
              <a:cs typeface="Arial"/>
            </a:endParaRPr>
          </a:p>
          <a:p>
            <a:pPr marL="12700" marR="302260">
              <a:lnSpc>
                <a:spcPct val="103299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facility-specific permitting questions, please contact your MassDEP regional office.  You can </a:t>
            </a:r>
            <a:r>
              <a:rPr dirty="0" sz="1200">
                <a:latin typeface="Times New Roman"/>
                <a:cs typeface="Times New Roman"/>
              </a:rPr>
              <a:t>find which </a:t>
            </a:r>
            <a:r>
              <a:rPr dirty="0" sz="1200" spc="-5">
                <a:latin typeface="Times New Roman"/>
                <a:cs typeface="Times New Roman"/>
              </a:rPr>
              <a:t>MassDEP region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using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MassDEPs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list of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environmental </a:t>
            </a:r>
            <a:r>
              <a:rPr dirty="0" sz="12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protection locations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.</a:t>
            </a:r>
            <a:r>
              <a:rPr dirty="0" sz="1200" spc="-5">
                <a:latin typeface="Times New Roman"/>
                <a:cs typeface="Times New Roman"/>
              </a:rPr>
              <a:t> Links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relevant regulations are as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  <a:p>
            <a:pPr marL="469265" marR="1328420">
              <a:lnSpc>
                <a:spcPct val="103299"/>
              </a:lnSpc>
            </a:pP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Massachusetts </a:t>
            </a:r>
            <a:r>
              <a:rPr dirty="0" u="heavy" sz="1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Waste Ban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Regulations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 310 </a:t>
            </a:r>
            <a:r>
              <a:rPr dirty="0" sz="1200" spc="-5">
                <a:latin typeface="Times New Roman"/>
                <a:cs typeface="Times New Roman"/>
              </a:rPr>
              <a:t>CMR </a:t>
            </a:r>
            <a:r>
              <a:rPr dirty="0" sz="1200">
                <a:latin typeface="Times New Roman"/>
                <a:cs typeface="Times New Roman"/>
              </a:rPr>
              <a:t>19.017 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Massachusetts </a:t>
            </a:r>
            <a:r>
              <a:rPr dirty="0" u="heavy" sz="1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Hazardous Waste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Regulations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>
                <a:latin typeface="Times New Roman"/>
                <a:cs typeface="Times New Roman"/>
              </a:rPr>
              <a:t>314 </a:t>
            </a:r>
            <a:r>
              <a:rPr dirty="0" sz="1200" spc="-5">
                <a:latin typeface="Times New Roman"/>
                <a:cs typeface="Times New Roman"/>
              </a:rPr>
              <a:t>CMR </a:t>
            </a:r>
            <a:r>
              <a:rPr dirty="0" sz="1200">
                <a:latin typeface="Times New Roman"/>
                <a:cs typeface="Times New Roman"/>
              </a:rPr>
              <a:t>30.000 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Surface Water Discharge Permit Program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 314 </a:t>
            </a:r>
            <a:r>
              <a:rPr dirty="0" sz="1200" spc="-5">
                <a:latin typeface="Times New Roman"/>
                <a:cs typeface="Times New Roman"/>
              </a:rPr>
              <a:t>CMR </a:t>
            </a:r>
            <a:r>
              <a:rPr dirty="0" sz="1200">
                <a:latin typeface="Times New Roman"/>
                <a:cs typeface="Times New Roman"/>
              </a:rPr>
              <a:t>3.00 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Groundwater Discharge Program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–314 </a:t>
            </a:r>
            <a:r>
              <a:rPr dirty="0" sz="1200" spc="-5">
                <a:latin typeface="Times New Roman"/>
                <a:cs typeface="Times New Roman"/>
              </a:rPr>
              <a:t>CMR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5.00</a:t>
            </a:r>
            <a:endParaRPr sz="1200">
              <a:latin typeface="Times New Roman"/>
              <a:cs typeface="Times New Roman"/>
            </a:endParaRPr>
          </a:p>
          <a:p>
            <a:pPr marL="469265" marR="192405">
              <a:lnSpc>
                <a:spcPct val="103299"/>
              </a:lnSpc>
            </a:pP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Operation, Maintenance </a:t>
            </a:r>
            <a:r>
              <a:rPr dirty="0" u="heavy" sz="1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and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Pretreatment Standards </a:t>
            </a:r>
            <a:r>
              <a:rPr dirty="0" u="heavy" sz="1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for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Wastewater Treatment 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Works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 314 </a:t>
            </a:r>
            <a:r>
              <a:rPr dirty="0" sz="1200" spc="-5">
                <a:latin typeface="Times New Roman"/>
                <a:cs typeface="Times New Roman"/>
              </a:rPr>
              <a:t>CMR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12.00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60"/>
              </a:spcBef>
            </a:pP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8"/>
              </a:rPr>
              <a:t>Sewer </a:t>
            </a:r>
            <a:r>
              <a:rPr dirty="0" u="heavy" sz="1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8"/>
              </a:rPr>
              <a:t>System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8"/>
              </a:rPr>
              <a:t>Extension </a:t>
            </a:r>
            <a:r>
              <a:rPr dirty="0" u="heavy" sz="1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8"/>
              </a:rPr>
              <a:t>and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8"/>
              </a:rPr>
              <a:t>Connection Permit Program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 314 </a:t>
            </a:r>
            <a:r>
              <a:rPr dirty="0" sz="1200" spc="-5">
                <a:latin typeface="Times New Roman"/>
                <a:cs typeface="Times New Roman"/>
              </a:rPr>
              <a:t>CMR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7.00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5"/>
              </a:spcBef>
            </a:pP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Industrial Wastewater </a:t>
            </a:r>
            <a:r>
              <a:rPr dirty="0" u="heavy" sz="1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Holding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Tanks </a:t>
            </a:r>
            <a:r>
              <a:rPr dirty="0" u="heavy" sz="12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and </a:t>
            </a:r>
            <a:r>
              <a:rPr dirty="0" u="heavy" sz="12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Containers</a:t>
            </a:r>
            <a:r>
              <a:rPr dirty="0" sz="1200" spc="-5" b="1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 314 </a:t>
            </a:r>
            <a:r>
              <a:rPr dirty="0" sz="1200" spc="-5">
                <a:latin typeface="Times New Roman"/>
                <a:cs typeface="Times New Roman"/>
              </a:rPr>
              <a:t>CMR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18.00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0" b="1">
                <a:latin typeface="Arial"/>
                <a:cs typeface="Arial"/>
              </a:rPr>
              <a:t>Other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3299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For assistance with recycling, </a:t>
            </a:r>
            <a:r>
              <a:rPr dirty="0" sz="1200">
                <a:latin typeface="Times New Roman"/>
                <a:cs typeface="Times New Roman"/>
              </a:rPr>
              <a:t>running a </a:t>
            </a:r>
            <a:r>
              <a:rPr dirty="0" sz="1200" spc="-5">
                <a:latin typeface="Times New Roman"/>
                <a:cs typeface="Times New Roman"/>
              </a:rPr>
              <a:t>compost operation, and solid waste management, please  contact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RecyclingWorks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Massachusetts Program </a:t>
            </a:r>
            <a:r>
              <a:rPr dirty="0" sz="1200">
                <a:latin typeface="Times New Roman"/>
                <a:cs typeface="Times New Roman"/>
              </a:rPr>
              <a:t>at </a:t>
            </a:r>
            <a:r>
              <a:rPr dirty="0" sz="1200" spc="-5">
                <a:latin typeface="Times New Roman"/>
                <a:cs typeface="Times New Roman"/>
              </a:rPr>
              <a:t>(888) </a:t>
            </a:r>
            <a:r>
              <a:rPr dirty="0" sz="1200">
                <a:latin typeface="Times New Roman"/>
                <a:cs typeface="Times New Roman"/>
              </a:rPr>
              <a:t>254-5525,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email </a:t>
            </a:r>
            <a:r>
              <a:rPr dirty="0" sz="1200" spc="-5">
                <a:latin typeface="Times New Roman"/>
                <a:cs typeface="Times New Roman"/>
              </a:rPr>
              <a:t>at 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Info@RecyclingWorksMA.com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or visit the </a:t>
            </a:r>
            <a:r>
              <a:rPr dirty="0" sz="1200" spc="-5">
                <a:latin typeface="Times New Roman"/>
                <a:cs typeface="Times New Roman"/>
              </a:rPr>
              <a:t>program website at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1"/>
              </a:rPr>
              <a:t>www.RecyclingWorksMA.com</a:t>
            </a:r>
            <a:r>
              <a:rPr dirty="0" sz="1200" spc="-5">
                <a:latin typeface="Times New Roman"/>
                <a:cs typeface="Times New Roman"/>
              </a:rPr>
              <a:t>.  RecyclingWorks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Massachusetts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funded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MassDEP and administered under contract with  MassDEP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Center for </a:t>
            </a:r>
            <a:r>
              <a:rPr dirty="0" sz="1200" spc="-5">
                <a:latin typeface="Times New Roman"/>
                <a:cs typeface="Times New Roman"/>
              </a:rPr>
              <a:t>EcoTechnology.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program provides free assistance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Massachusetts businesses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waste reduction, recycling, composting, and best management  practices.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30" b="1">
                <a:latin typeface="Arial"/>
                <a:cs typeface="Arial"/>
              </a:rPr>
              <a:t>Questions?</a:t>
            </a:r>
            <a:endParaRPr sz="1200">
              <a:latin typeface="Arial"/>
              <a:cs typeface="Arial"/>
            </a:endParaRPr>
          </a:p>
          <a:p>
            <a:pPr marL="12700" marR="692150">
              <a:lnSpc>
                <a:spcPct val="103499"/>
              </a:lnSpc>
              <a:spcBef>
                <a:spcPts val="10"/>
              </a:spcBef>
            </a:pPr>
            <a:r>
              <a:rPr dirty="0" sz="1200" spc="-10">
                <a:latin typeface="Times New Roman"/>
                <a:cs typeface="Times New Roman"/>
              </a:rPr>
              <a:t>If you </a:t>
            </a:r>
            <a:r>
              <a:rPr dirty="0" sz="1200" spc="-5">
                <a:latin typeface="Times New Roman"/>
                <a:cs typeface="Times New Roman"/>
              </a:rPr>
              <a:t>have additional questions, please contact </a:t>
            </a:r>
            <a:r>
              <a:rPr dirty="0" sz="1200">
                <a:latin typeface="Times New Roman"/>
                <a:cs typeface="Times New Roman"/>
              </a:rPr>
              <a:t>the Commission at </a:t>
            </a:r>
            <a:r>
              <a:rPr dirty="0" sz="1200" spc="-5">
                <a:latin typeface="Times New Roman"/>
                <a:cs typeface="Times New Roman"/>
              </a:rPr>
              <a:t>(617) </a:t>
            </a:r>
            <a:r>
              <a:rPr dirty="0" sz="1200">
                <a:latin typeface="Times New Roman"/>
                <a:cs typeface="Times New Roman"/>
              </a:rPr>
              <a:t>701-8400 or 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2"/>
              </a:rPr>
              <a:t>CannabisCommission@Mass.Gov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Russell, Martine (CNB)</dc:creator>
  <dcterms:created xsi:type="dcterms:W3CDTF">2019-12-24T06:42:33Z</dcterms:created>
  <dcterms:modified xsi:type="dcterms:W3CDTF">2019-12-24T06:42:33Z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2019-04-04T00:00:00Z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2019-12-24T00:00:00Z</vt:filetime>
  </property>
</Properties>
</file>