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9997" y="540004"/>
            <a:ext cx="513600" cy="52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hyperlink" Target="http://www.cac.mil/common-access-card" TargetMode="External"/><Relationship Id="rId4" Type="http://schemas.openxmlformats.org/officeDocument/2006/relationships/image" Target="../media/image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1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52207" y="3301974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5"/>
                </a:moveTo>
                <a:lnTo>
                  <a:pt x="40262" y="12794"/>
                </a:lnTo>
                <a:lnTo>
                  <a:pt x="35771" y="6134"/>
                </a:lnTo>
                <a:lnTo>
                  <a:pt x="29110" y="1645"/>
                </a:lnTo>
                <a:lnTo>
                  <a:pt x="20955" y="0"/>
                </a:lnTo>
                <a:lnTo>
                  <a:pt x="12799" y="1645"/>
                </a:lnTo>
                <a:lnTo>
                  <a:pt x="6138" y="6134"/>
                </a:lnTo>
                <a:lnTo>
                  <a:pt x="1647" y="12794"/>
                </a:lnTo>
                <a:lnTo>
                  <a:pt x="0" y="20955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352207" y="3561346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5"/>
                </a:moveTo>
                <a:lnTo>
                  <a:pt x="40262" y="12799"/>
                </a:lnTo>
                <a:lnTo>
                  <a:pt x="35771" y="6138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8"/>
                </a:lnTo>
                <a:lnTo>
                  <a:pt x="1647" y="12799"/>
                </a:lnTo>
                <a:lnTo>
                  <a:pt x="0" y="20955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5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52207" y="3820731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4"/>
                </a:lnTo>
                <a:lnTo>
                  <a:pt x="35771" y="6134"/>
                </a:lnTo>
                <a:lnTo>
                  <a:pt x="29110" y="1645"/>
                </a:lnTo>
                <a:lnTo>
                  <a:pt x="20955" y="0"/>
                </a:lnTo>
                <a:lnTo>
                  <a:pt x="12799" y="1645"/>
                </a:lnTo>
                <a:lnTo>
                  <a:pt x="6138" y="6134"/>
                </a:lnTo>
                <a:lnTo>
                  <a:pt x="1647" y="12794"/>
                </a:lnTo>
                <a:lnTo>
                  <a:pt x="0" y="20954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09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4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352207" y="4080103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9"/>
                </a:lnTo>
                <a:lnTo>
                  <a:pt x="35771" y="6138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8"/>
                </a:lnTo>
                <a:lnTo>
                  <a:pt x="1647" y="12799"/>
                </a:lnTo>
                <a:lnTo>
                  <a:pt x="0" y="20954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09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4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52207" y="4339488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4"/>
                </a:lnTo>
                <a:lnTo>
                  <a:pt x="35771" y="6134"/>
                </a:lnTo>
                <a:lnTo>
                  <a:pt x="29110" y="1645"/>
                </a:lnTo>
                <a:lnTo>
                  <a:pt x="20955" y="0"/>
                </a:lnTo>
                <a:lnTo>
                  <a:pt x="12799" y="1645"/>
                </a:lnTo>
                <a:lnTo>
                  <a:pt x="6138" y="6134"/>
                </a:lnTo>
                <a:lnTo>
                  <a:pt x="1647" y="12794"/>
                </a:lnTo>
                <a:lnTo>
                  <a:pt x="0" y="20954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09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4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352207" y="4598860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9"/>
                </a:lnTo>
                <a:lnTo>
                  <a:pt x="35771" y="6138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8"/>
                </a:lnTo>
                <a:lnTo>
                  <a:pt x="1647" y="12799"/>
                </a:lnTo>
                <a:lnTo>
                  <a:pt x="0" y="20954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09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4"/>
                </a:lnTo>
              </a:path>
            </a:pathLst>
          </a:custGeom>
          <a:ln w="38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352207" y="4858245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4"/>
                </a:lnTo>
                <a:lnTo>
                  <a:pt x="35771" y="6134"/>
                </a:lnTo>
                <a:lnTo>
                  <a:pt x="29110" y="1645"/>
                </a:lnTo>
                <a:lnTo>
                  <a:pt x="20955" y="0"/>
                </a:lnTo>
                <a:lnTo>
                  <a:pt x="12799" y="1645"/>
                </a:lnTo>
                <a:lnTo>
                  <a:pt x="6138" y="6134"/>
                </a:lnTo>
                <a:lnTo>
                  <a:pt x="1647" y="12794"/>
                </a:lnTo>
                <a:lnTo>
                  <a:pt x="0" y="20954"/>
                </a:lnTo>
                <a:lnTo>
                  <a:pt x="1647" y="29110"/>
                </a:lnTo>
                <a:lnTo>
                  <a:pt x="6138" y="35771"/>
                </a:lnTo>
                <a:lnTo>
                  <a:pt x="12799" y="40262"/>
                </a:lnTo>
                <a:lnTo>
                  <a:pt x="20955" y="41910"/>
                </a:lnTo>
                <a:lnTo>
                  <a:pt x="29110" y="40262"/>
                </a:lnTo>
                <a:lnTo>
                  <a:pt x="35771" y="35771"/>
                </a:lnTo>
                <a:lnTo>
                  <a:pt x="40262" y="29110"/>
                </a:lnTo>
                <a:lnTo>
                  <a:pt x="41909" y="20954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352207" y="5117617"/>
            <a:ext cx="41910" cy="41910"/>
          </a:xfrm>
          <a:custGeom>
            <a:avLst/>
            <a:gdLst/>
            <a:ahLst/>
            <a:cxnLst/>
            <a:rect l="l" t="t" r="r" b="b"/>
            <a:pathLst>
              <a:path w="41909" h="41910">
                <a:moveTo>
                  <a:pt x="41909" y="20954"/>
                </a:moveTo>
                <a:lnTo>
                  <a:pt x="40262" y="12799"/>
                </a:lnTo>
                <a:lnTo>
                  <a:pt x="35771" y="6138"/>
                </a:lnTo>
                <a:lnTo>
                  <a:pt x="29110" y="1647"/>
                </a:lnTo>
                <a:lnTo>
                  <a:pt x="20955" y="0"/>
                </a:lnTo>
                <a:lnTo>
                  <a:pt x="12799" y="1647"/>
                </a:lnTo>
                <a:lnTo>
                  <a:pt x="6138" y="6138"/>
                </a:lnTo>
                <a:lnTo>
                  <a:pt x="1647" y="12799"/>
                </a:lnTo>
                <a:lnTo>
                  <a:pt x="0" y="20954"/>
                </a:lnTo>
                <a:lnTo>
                  <a:pt x="1647" y="29115"/>
                </a:lnTo>
                <a:lnTo>
                  <a:pt x="6138" y="35775"/>
                </a:lnTo>
                <a:lnTo>
                  <a:pt x="12799" y="40264"/>
                </a:lnTo>
                <a:lnTo>
                  <a:pt x="20955" y="41910"/>
                </a:lnTo>
                <a:lnTo>
                  <a:pt x="29110" y="40264"/>
                </a:lnTo>
                <a:lnTo>
                  <a:pt x="35771" y="35775"/>
                </a:lnTo>
                <a:lnTo>
                  <a:pt x="40262" y="29115"/>
                </a:lnTo>
                <a:lnTo>
                  <a:pt x="41909" y="20954"/>
                </a:lnTo>
              </a:path>
            </a:pathLst>
          </a:custGeom>
          <a:ln w="38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3552" y="591069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3552" y="611292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7297" y="1788744"/>
            <a:ext cx="6803390" cy="46424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HANDLERS™ – Lesson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Introduction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–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MHC/100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12700" marR="641985">
              <a:lnSpc>
                <a:spcPct val="110600"/>
              </a:lnSpc>
              <a:spcBef>
                <a:spcPts val="5"/>
              </a:spcBef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Learn identification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requirements, various types, methods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use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how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identify for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authenticity.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Lesson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Outline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50">
              <a:latin typeface="DejaVu Serif Condensed"/>
              <a:cs typeface="DejaVu Serif Condensed"/>
            </a:endParaRPr>
          </a:p>
          <a:p>
            <a:pPr marL="1298575" marR="2449195">
              <a:lnSpc>
                <a:spcPct val="141800"/>
              </a:lnSpc>
              <a:spcBef>
                <a:spcPts val="5"/>
              </a:spcBef>
            </a:pPr>
            <a:r>
              <a:rPr dirty="0" sz="1200">
                <a:latin typeface="DejaVu Serif Condensed"/>
                <a:cs typeface="DejaVu Serif Condensed"/>
              </a:rPr>
              <a:t>Access </a:t>
            </a:r>
            <a:r>
              <a:rPr dirty="0" sz="1200" spc="-5">
                <a:latin typeface="DejaVu Serif Condensed"/>
                <a:cs typeface="DejaVu Serif Condensed"/>
              </a:rPr>
              <a:t>Restricted at Retail Marijuana Store  The Regulation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Marijuana</a:t>
            </a:r>
            <a:endParaRPr sz="1200">
              <a:latin typeface="DejaVu Serif Condensed"/>
              <a:cs typeface="DejaVu Serif Condensed"/>
            </a:endParaRPr>
          </a:p>
          <a:p>
            <a:pPr marL="1298575" marR="2634615">
              <a:lnSpc>
                <a:spcPct val="1418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Massachusetts Drivers </a:t>
            </a:r>
            <a:r>
              <a:rPr dirty="0" sz="1200">
                <a:latin typeface="DejaVu Serif Condensed"/>
                <a:cs typeface="DejaVu Serif Condensed"/>
              </a:rPr>
              <a:t>License Overview  </a:t>
            </a:r>
            <a:r>
              <a:rPr dirty="0" sz="1200" spc="-5">
                <a:latin typeface="DejaVu Serif Condensed"/>
                <a:cs typeface="DejaVu Serif Condensed"/>
              </a:rPr>
              <a:t>Common </a:t>
            </a:r>
            <a:r>
              <a:rPr dirty="0" sz="1200">
                <a:latin typeface="DejaVu Serif Condensed"/>
                <a:cs typeface="DejaVu Serif Condensed"/>
              </a:rPr>
              <a:t>Access </a:t>
            </a:r>
            <a:r>
              <a:rPr dirty="0" sz="1200" spc="-5">
                <a:latin typeface="DejaVu Serif Condensed"/>
                <a:cs typeface="DejaVu Serif Condensed"/>
              </a:rPr>
              <a:t>Card</a:t>
            </a:r>
            <a:r>
              <a:rPr dirty="0" sz="1200" spc="-2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Overview</a:t>
            </a:r>
            <a:endParaRPr sz="1200">
              <a:latin typeface="DejaVu Serif Condensed"/>
              <a:cs typeface="DejaVu Serif Condensed"/>
            </a:endParaRPr>
          </a:p>
          <a:p>
            <a:pPr marL="1298575">
              <a:lnSpc>
                <a:spcPct val="100000"/>
              </a:lnSpc>
              <a:spcBef>
                <a:spcPts val="6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Fake ID Training</a:t>
            </a:r>
            <a:r>
              <a:rPr dirty="0" sz="1200">
                <a:latin typeface="DejaVu Serif Condensed"/>
                <a:cs typeface="DejaVu Serif Condensed"/>
              </a:rPr>
              <a:t> Video</a:t>
            </a:r>
            <a:endParaRPr sz="1200">
              <a:latin typeface="DejaVu Serif Condensed"/>
              <a:cs typeface="DejaVu Serif Condensed"/>
            </a:endParaRPr>
          </a:p>
          <a:p>
            <a:pPr marL="1298575" marR="3213100">
              <a:lnSpc>
                <a:spcPct val="141800"/>
              </a:lnSpc>
            </a:pPr>
            <a:r>
              <a:rPr dirty="0" sz="1200">
                <a:latin typeface="DejaVu Serif Condensed"/>
                <a:cs typeface="DejaVu Serif Condensed"/>
              </a:rPr>
              <a:t>Helpful Hints When </a:t>
            </a:r>
            <a:r>
              <a:rPr dirty="0" sz="1200" spc="-5">
                <a:latin typeface="DejaVu Serif Condensed"/>
                <a:cs typeface="DejaVu Serif Condensed"/>
              </a:rPr>
              <a:t>Checking</a:t>
            </a:r>
            <a:r>
              <a:rPr dirty="0" sz="1200" spc="-10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ID  </a:t>
            </a:r>
            <a:r>
              <a:rPr dirty="0" sz="1200">
                <a:latin typeface="DejaVu Serif Condensed"/>
                <a:cs typeface="DejaVu Serif Condensed"/>
              </a:rPr>
              <a:t>Lesson </a:t>
            </a:r>
            <a:r>
              <a:rPr dirty="0" sz="1200" spc="-5">
                <a:latin typeface="DejaVu Serif Condensed"/>
                <a:cs typeface="DejaVu Serif Condensed"/>
              </a:rPr>
              <a:t>Key</a:t>
            </a:r>
            <a:r>
              <a:rPr dirty="0" sz="1200" spc="-1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Points</a:t>
            </a:r>
            <a:endParaRPr sz="1200">
              <a:latin typeface="DejaVu Serif Condensed"/>
              <a:cs typeface="DejaVu Serif Condensed"/>
            </a:endParaRPr>
          </a:p>
          <a:p>
            <a:pPr marL="1298575">
              <a:lnSpc>
                <a:spcPct val="100000"/>
              </a:lnSpc>
              <a:spcBef>
                <a:spcPts val="605"/>
              </a:spcBef>
            </a:pPr>
            <a:r>
              <a:rPr dirty="0" sz="1200">
                <a:latin typeface="DejaVu Serif Condensed"/>
                <a:cs typeface="DejaVu Serif Condensed"/>
              </a:rPr>
              <a:t>Lesson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Quiz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HANDLERS™ – Lesson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Goals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631825">
              <a:lnSpc>
                <a:spcPct val="100000"/>
              </a:lnSpc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Student should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able to recognize authentic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identification.</a:t>
            </a:r>
            <a:endParaRPr sz="1200">
              <a:latin typeface="DejaVu Serif Condensed"/>
              <a:cs typeface="DejaVu Serif Condensed"/>
            </a:endParaRPr>
          </a:p>
          <a:p>
            <a:pPr marL="631825" marR="5080">
              <a:lnSpc>
                <a:spcPct val="110600"/>
              </a:lnSpc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Student should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able 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identify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various types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identification used by consumers.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Student should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know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laws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and requirements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for proper identification</a:t>
            </a:r>
            <a:r>
              <a:rPr dirty="0" u="heavy" sz="1200" spc="-2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usage.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3552" y="6315151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99122" y="6631102"/>
            <a:ext cx="6221095" cy="0"/>
          </a:xfrm>
          <a:custGeom>
            <a:avLst/>
            <a:gdLst/>
            <a:ahLst/>
            <a:cxnLst/>
            <a:rect l="l" t="t" r="r" b="b"/>
            <a:pathLst>
              <a:path w="6221095" h="0">
                <a:moveTo>
                  <a:pt x="0" y="0"/>
                </a:moveTo>
                <a:lnTo>
                  <a:pt x="6220929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67297" y="6910349"/>
            <a:ext cx="6826250" cy="21958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FF0000"/>
                </a:solidFill>
                <a:latin typeface="DejaVu Serif Condensed"/>
                <a:cs typeface="DejaVu Serif Condensed"/>
              </a:rPr>
              <a:t>ACCESS </a:t>
            </a:r>
            <a:r>
              <a:rPr dirty="0" sz="1200" spc="-5">
                <a:solidFill>
                  <a:srgbClr val="FF0000"/>
                </a:solidFill>
                <a:latin typeface="DejaVu Serif Condensed"/>
                <a:cs typeface="DejaVu Serif Condensed"/>
              </a:rPr>
              <a:t>RESTRICTED </a:t>
            </a:r>
            <a:r>
              <a:rPr dirty="0" sz="1200">
                <a:solidFill>
                  <a:srgbClr val="FF0000"/>
                </a:solidFill>
                <a:latin typeface="DejaVu Serif Condensed"/>
                <a:cs typeface="DejaVu Serif Condensed"/>
              </a:rPr>
              <a:t>AT </a:t>
            </a:r>
            <a:r>
              <a:rPr dirty="0" sz="1200" spc="-5">
                <a:solidFill>
                  <a:srgbClr val="FF0000"/>
                </a:solidFill>
                <a:latin typeface="DejaVu Serif Condensed"/>
                <a:cs typeface="DejaVu Serif Condensed"/>
              </a:rPr>
              <a:t>RETAIL MARIJUANA</a:t>
            </a:r>
            <a:r>
              <a:rPr dirty="0" sz="1200" spc="-15">
                <a:solidFill>
                  <a:srgbClr val="FF0000"/>
                </a:solidFill>
                <a:latin typeface="DejaVu Serif Condensed"/>
                <a:cs typeface="DejaVu Serif Condensed"/>
              </a:rPr>
              <a:t> </a:t>
            </a:r>
            <a:r>
              <a:rPr dirty="0" sz="1200" spc="-5">
                <a:solidFill>
                  <a:srgbClr val="FF0000"/>
                </a:solidFill>
                <a:latin typeface="DejaVu Serif Condensed"/>
                <a:cs typeface="DejaVu Serif Condensed"/>
              </a:rPr>
              <a:t>STORE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244475" indent="-232410">
              <a:lnSpc>
                <a:spcPct val="100000"/>
              </a:lnSpc>
              <a:buAutoNum type="alphaLcParenBoth"/>
              <a:tabLst>
                <a:tab pos="245110" algn="l"/>
              </a:tabLst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person under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age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21 may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not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enter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retail marijuana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store</a:t>
            </a:r>
            <a:r>
              <a:rPr dirty="0" sz="1200" spc="-5">
                <a:latin typeface="DejaVu Serif Condensed"/>
                <a:cs typeface="DejaVu Serif Condensed"/>
              </a:rPr>
              <a:t>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DejaVu Serif Condensed"/>
              <a:buAutoNum type="alphaLcParenBoth"/>
            </a:pPr>
            <a:endParaRPr sz="1250">
              <a:latin typeface="DejaVu Serif Condensed"/>
              <a:cs typeface="DejaVu Serif Condensed"/>
            </a:endParaRPr>
          </a:p>
          <a:p>
            <a:pPr marL="12700" marR="74930">
              <a:lnSpc>
                <a:spcPct val="110600"/>
              </a:lnSpc>
              <a:buAutoNum type="alphaLcParenBoth"/>
              <a:tabLst>
                <a:tab pos="251460" algn="l"/>
              </a:tabLst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Each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entry 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retail marijuana store must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be posted with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sign that says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“No one under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21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years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age allowed.”</a:t>
            </a:r>
            <a:r>
              <a:rPr dirty="0" sz="1200" spc="-5">
                <a:latin typeface="DejaVu Serif Condensed"/>
                <a:cs typeface="DejaVu Serif Condensed"/>
              </a:rPr>
              <a:t> The sign must </a:t>
            </a:r>
            <a:r>
              <a:rPr dirty="0" sz="1200">
                <a:latin typeface="DejaVu Serif Condensed"/>
                <a:cs typeface="DejaVu Serif Condensed"/>
              </a:rPr>
              <a:t>be not less </a:t>
            </a:r>
            <a:r>
              <a:rPr dirty="0" sz="1200" spc="-5">
                <a:latin typeface="DejaVu Serif Condensed"/>
                <a:cs typeface="DejaVu Serif Condensed"/>
              </a:rPr>
              <a:t>than 12 </a:t>
            </a:r>
            <a:r>
              <a:rPr dirty="0" sz="1200">
                <a:latin typeface="DejaVu Serif Condensed"/>
                <a:cs typeface="DejaVu Serif Condensed"/>
              </a:rPr>
              <a:t>inches long </a:t>
            </a:r>
            <a:r>
              <a:rPr dirty="0" sz="1200" spc="-5">
                <a:latin typeface="DejaVu Serif Condensed"/>
                <a:cs typeface="DejaVu Serif Condensed"/>
              </a:rPr>
              <a:t>and 12 </a:t>
            </a:r>
            <a:r>
              <a:rPr dirty="0" sz="1200">
                <a:latin typeface="DejaVu Serif Condensed"/>
                <a:cs typeface="DejaVu Serif Condensed"/>
              </a:rPr>
              <a:t>inches wide, with  letters </a:t>
            </a:r>
            <a:r>
              <a:rPr dirty="0" sz="1200" spc="-5">
                <a:latin typeface="DejaVu Serif Condensed"/>
                <a:cs typeface="DejaVu Serif Condensed"/>
              </a:rPr>
              <a:t>at </a:t>
            </a:r>
            <a:r>
              <a:rPr dirty="0" sz="1200">
                <a:latin typeface="DejaVu Serif Condensed"/>
                <a:cs typeface="DejaVu Serif Condensed"/>
              </a:rPr>
              <a:t>least one half inch in height in high contrast </a:t>
            </a:r>
            <a:r>
              <a:rPr dirty="0" sz="1200" spc="-5">
                <a:latin typeface="DejaVu Serif Condensed"/>
                <a:cs typeface="DejaVu Serif Condensed"/>
              </a:rPr>
              <a:t>to the </a:t>
            </a:r>
            <a:r>
              <a:rPr dirty="0" sz="1200">
                <a:latin typeface="DejaVu Serif Condensed"/>
                <a:cs typeface="DejaVu Serif Condensed"/>
              </a:rPr>
              <a:t>background of </a:t>
            </a:r>
            <a:r>
              <a:rPr dirty="0" sz="1200" spc="-5">
                <a:latin typeface="DejaVu Serif Condensed"/>
                <a:cs typeface="DejaVu Serif Condensed"/>
              </a:rPr>
              <a:t>the</a:t>
            </a:r>
            <a:r>
              <a:rPr dirty="0" sz="1200" spc="-4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sign.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12700" marR="5080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(c </a:t>
            </a:r>
            <a:r>
              <a:rPr dirty="0" sz="1200">
                <a:latin typeface="DejaVu Serif Condensed"/>
                <a:cs typeface="DejaVu Serif Condensed"/>
              </a:rPr>
              <a:t>)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area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retail marijuana store’s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licensed premises where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any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product is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stocked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sale,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dispensed for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sale,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is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restricted access area.</a:t>
            </a:r>
            <a:r>
              <a:rPr dirty="0" sz="1200" spc="-5">
                <a:latin typeface="DejaVu Serif Condensed"/>
                <a:cs typeface="DejaVu Serif Condensed"/>
              </a:rPr>
              <a:t> The retail </a:t>
            </a:r>
            <a:r>
              <a:rPr dirty="0" sz="1200">
                <a:latin typeface="DejaVu Serif Condensed"/>
                <a:cs typeface="DejaVu Serif Condensed"/>
              </a:rPr>
              <a:t>marijuana  </a:t>
            </a:r>
            <a:r>
              <a:rPr dirty="0" sz="1200" spc="-5">
                <a:latin typeface="DejaVu Serif Condensed"/>
                <a:cs typeface="DejaVu Serif Condensed"/>
              </a:rPr>
              <a:t>store must </a:t>
            </a:r>
            <a:r>
              <a:rPr dirty="0" sz="1200">
                <a:latin typeface="DejaVu Serif Condensed"/>
                <a:cs typeface="DejaVu Serif Condensed"/>
              </a:rPr>
              <a:t>post </a:t>
            </a:r>
            <a:r>
              <a:rPr dirty="0" sz="1200" spc="-5">
                <a:latin typeface="DejaVu Serif Condensed"/>
                <a:cs typeface="DejaVu Serif Condensed"/>
              </a:rPr>
              <a:t>signs, require </a:t>
            </a:r>
            <a:r>
              <a:rPr dirty="0" sz="1200">
                <a:latin typeface="DejaVu Serif Condensed"/>
                <a:cs typeface="DejaVu Serif Condensed"/>
              </a:rPr>
              <a:t>identification, </a:t>
            </a:r>
            <a:r>
              <a:rPr dirty="0" sz="1200" spc="-5">
                <a:latin typeface="DejaVu Serif Condensed"/>
                <a:cs typeface="DejaVu Serif Condensed"/>
              </a:rPr>
              <a:t>and escort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visitors.</a:t>
            </a:r>
            <a:endParaRPr sz="1200">
              <a:latin typeface="DejaVu Serif Condensed"/>
              <a:cs typeface="DejaVu Serif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2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997" y="1995259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67297" y="2179269"/>
            <a:ext cx="6828155" cy="3576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solidFill>
                  <a:srgbClr val="FF0000"/>
                </a:solidFill>
                <a:latin typeface="DejaVu Serif Condensed"/>
                <a:cs typeface="DejaVu Serif Condensed"/>
              </a:rPr>
              <a:t>REGULATION </a:t>
            </a:r>
            <a:r>
              <a:rPr dirty="0" sz="1200">
                <a:solidFill>
                  <a:srgbClr val="FF0000"/>
                </a:solidFill>
                <a:latin typeface="DejaVu Serif Condensed"/>
                <a:cs typeface="DejaVu Serif Condensed"/>
              </a:rPr>
              <a:t>OF </a:t>
            </a:r>
            <a:r>
              <a:rPr dirty="0" sz="1200" spc="-5">
                <a:solidFill>
                  <a:srgbClr val="FF0000"/>
                </a:solidFill>
                <a:latin typeface="DejaVu Serif Condensed"/>
                <a:cs typeface="DejaVu Serif Condensed"/>
              </a:rPr>
              <a:t>THE MARIJUANA INDUSTRY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Identification requirement 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prevent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sale 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person under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21.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12700" marR="31115">
              <a:lnSpc>
                <a:spcPct val="110600"/>
              </a:lnSpc>
              <a:buAutoNum type="alphaLcParenBoth"/>
              <a:tabLst>
                <a:tab pos="245110" algn="l"/>
              </a:tabLst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licensed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retail marijuana store shall refuse to sell 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product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to any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person who does not produce a form 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valid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photo identification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showing that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person is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21 years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age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older.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DejaVu Serif Condensed"/>
              <a:buAutoNum type="alphaLcParenBoth"/>
            </a:pPr>
            <a:endParaRPr sz="1400">
              <a:latin typeface="DejaVu Serif Condensed"/>
              <a:cs typeface="DejaVu Serif Condensed"/>
            </a:endParaRPr>
          </a:p>
          <a:p>
            <a:pPr marL="250825" indent="-238760">
              <a:lnSpc>
                <a:spcPct val="100000"/>
              </a:lnSpc>
              <a:buAutoNum type="alphaLcParenBoth"/>
              <a:tabLst>
                <a:tab pos="251460" algn="l"/>
              </a:tabLst>
            </a:pPr>
            <a:r>
              <a:rPr dirty="0" sz="1200"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valid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form</a:t>
            </a:r>
            <a:r>
              <a:rPr dirty="0" sz="1200">
                <a:latin typeface="DejaVu Serif Condensed"/>
                <a:cs typeface="DejaVu Serif Condensed"/>
              </a:rPr>
              <a:t> of identification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includes: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DejaVu Serif Condensed"/>
              <a:buAutoNum type="alphaLcParenBoth"/>
            </a:pPr>
            <a:endParaRPr sz="1400">
              <a:latin typeface="DejaVu Serif Condensed"/>
              <a:cs typeface="DejaVu Serif Condensed"/>
            </a:endParaRPr>
          </a:p>
          <a:p>
            <a:pPr lvl="1" marL="250190" indent="-238125">
              <a:lnSpc>
                <a:spcPct val="100000"/>
              </a:lnSpc>
              <a:buAutoNum type="arabicParenBoth"/>
              <a:tabLst>
                <a:tab pos="250825" algn="l"/>
              </a:tabLst>
            </a:pPr>
            <a:r>
              <a:rPr dirty="0" sz="1200" spc="-5">
                <a:latin typeface="DejaVu Serif Condensed"/>
                <a:cs typeface="DejaVu Serif Condensed"/>
              </a:rPr>
              <a:t>an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unexpired,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unaltered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passport</a:t>
            </a:r>
            <a:r>
              <a:rPr dirty="0" sz="1200" spc="-5">
                <a:latin typeface="DejaVu Serif Condensed"/>
                <a:cs typeface="DejaVu Serif Condensed"/>
              </a:rPr>
              <a:t>;</a:t>
            </a:r>
            <a:endParaRPr sz="1200">
              <a:latin typeface="DejaVu Serif Condensed"/>
              <a:cs typeface="DejaVu Serif Condensed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DejaVu Serif Condensed"/>
              <a:buAutoNum type="arabicParenBoth"/>
            </a:pPr>
            <a:endParaRPr sz="1400">
              <a:latin typeface="DejaVu Serif Condensed"/>
              <a:cs typeface="DejaVu Serif Condensed"/>
            </a:endParaRPr>
          </a:p>
          <a:p>
            <a:pPr lvl="1" marL="250190" indent="-238125">
              <a:lnSpc>
                <a:spcPct val="100000"/>
              </a:lnSpc>
              <a:buAutoNum type="arabicParenBoth"/>
              <a:tabLst>
                <a:tab pos="250825" algn="l"/>
              </a:tabLst>
            </a:pPr>
            <a:r>
              <a:rPr dirty="0" sz="1200" spc="-5">
                <a:latin typeface="DejaVu Serif Condensed"/>
                <a:cs typeface="DejaVu Serif Condensed"/>
              </a:rPr>
              <a:t>an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unexpired,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unaltered driver’s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license</a:t>
            </a:r>
            <a:r>
              <a:rPr dirty="0" sz="1200" spc="-5">
                <a:latin typeface="DejaVu Serif Condensed"/>
                <a:cs typeface="DejaVu Serif Condensed"/>
              </a:rPr>
              <a:t>;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instruction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permit</a:t>
            </a:r>
            <a:r>
              <a:rPr dirty="0" sz="1200" spc="-5">
                <a:latin typeface="DejaVu Serif Condensed"/>
                <a:cs typeface="DejaVu Serif Condensed"/>
              </a:rPr>
              <a:t>, </a:t>
            </a:r>
            <a:r>
              <a:rPr dirty="0" sz="1200">
                <a:latin typeface="DejaVu Serif Condensed"/>
                <a:cs typeface="DejaVu Serif Condensed"/>
              </a:rPr>
              <a:t>or</a:t>
            </a:r>
            <a:r>
              <a:rPr dirty="0" sz="1200" spc="10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identification</a:t>
            </a:r>
            <a:endParaRPr sz="1200">
              <a:latin typeface="DejaVu Serif Condensed"/>
              <a:cs typeface="DejaVu Serif Condensed"/>
            </a:endParaRPr>
          </a:p>
          <a:p>
            <a:pPr marL="12700" marR="428625">
              <a:lnSpc>
                <a:spcPct val="110600"/>
              </a:lnSpc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card</a:t>
            </a:r>
            <a:r>
              <a:rPr dirty="0" sz="1200">
                <a:latin typeface="DejaVu Serif Condensed"/>
                <a:cs typeface="DejaVu Serif Condensed"/>
              </a:rPr>
              <a:t> 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any state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or </a:t>
            </a:r>
            <a:r>
              <a:rPr dirty="0" sz="1200" spc="-5">
                <a:latin typeface="DejaVu Serif Condensed"/>
                <a:cs typeface="DejaVu Serif Condensed"/>
              </a:rPr>
              <a:t>territory </a:t>
            </a:r>
            <a:r>
              <a:rPr dirty="0" sz="1200">
                <a:latin typeface="DejaVu Serif Condensed"/>
                <a:cs typeface="DejaVu Serif Condensed"/>
              </a:rPr>
              <a:t>of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United States</a:t>
            </a:r>
            <a:r>
              <a:rPr dirty="0" sz="1200" spc="-5">
                <a:latin typeface="DejaVu Serif Condensed"/>
                <a:cs typeface="DejaVu Serif Condensed"/>
              </a:rPr>
              <a:t>, the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District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Columbia</a:t>
            </a:r>
            <a:r>
              <a:rPr dirty="0" sz="1200" spc="-5">
                <a:latin typeface="DejaVu Serif Condensed"/>
                <a:cs typeface="DejaVu Serif Condensed"/>
              </a:rPr>
              <a:t>, </a:t>
            </a:r>
            <a:r>
              <a:rPr dirty="0" sz="1200">
                <a:latin typeface="DejaVu Serif Condensed"/>
                <a:cs typeface="DejaVu Serif Condensed"/>
              </a:rPr>
              <a:t>or a province of 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Canada;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lvl="1" marL="12700" marR="5080">
              <a:lnSpc>
                <a:spcPct val="110600"/>
              </a:lnSpc>
              <a:spcBef>
                <a:spcPts val="5"/>
              </a:spcBef>
              <a:buAutoNum type="arabicParenBoth" startAt="3"/>
              <a:tabLst>
                <a:tab pos="250825" algn="l"/>
              </a:tabLst>
            </a:pPr>
            <a:r>
              <a:rPr dirty="0" sz="1200" spc="-5">
                <a:latin typeface="DejaVu Serif Condensed"/>
                <a:cs typeface="DejaVu Serif Condensed"/>
              </a:rPr>
              <a:t>an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identification card</a:t>
            </a:r>
            <a:r>
              <a:rPr dirty="0" sz="1200">
                <a:latin typeface="DejaVu Serif Condensed"/>
                <a:cs typeface="DejaVu Serif Condensed"/>
              </a:rPr>
              <a:t> issued by 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federal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or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state agency authorized</a:t>
            </a:r>
            <a:r>
              <a:rPr dirty="0" sz="1200" spc="-5">
                <a:latin typeface="DejaVu Serif Condensed"/>
                <a:cs typeface="DejaVu Serif Condensed"/>
              </a:rPr>
              <a:t> to </a:t>
            </a:r>
            <a:r>
              <a:rPr dirty="0" sz="1200">
                <a:latin typeface="DejaVu Serif Condensed"/>
                <a:cs typeface="DejaVu Serif Condensed"/>
              </a:rPr>
              <a:t>issue a driver’s license  or identification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card.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9997" y="6146038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67297" y="6330035"/>
            <a:ext cx="6762750" cy="1988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DRIVERS </a:t>
            </a:r>
            <a:r>
              <a:rPr dirty="0" sz="1200">
                <a:latin typeface="DejaVu Serif Condensed"/>
                <a:cs typeface="DejaVu Serif Condensed"/>
              </a:rPr>
              <a:t>LICENSE </a:t>
            </a:r>
            <a:r>
              <a:rPr dirty="0" sz="1200" spc="-5">
                <a:latin typeface="DejaVu Serif Condensed"/>
                <a:cs typeface="DejaVu Serif Condensed"/>
              </a:rPr>
              <a:t>CARD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</a:pPr>
            <a:endParaRPr sz="14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3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latin typeface="DejaVu Serif Condensed"/>
                <a:cs typeface="DejaVu Serif Condensed"/>
              </a:rPr>
              <a:t>REAL</a:t>
            </a:r>
            <a:r>
              <a:rPr dirty="0" sz="1800" spc="-5" b="1">
                <a:latin typeface="DejaVu Serif Condensed"/>
                <a:cs typeface="DejaVu Serif Condensed"/>
              </a:rPr>
              <a:t> </a:t>
            </a:r>
            <a:r>
              <a:rPr dirty="0" sz="1800" b="1">
                <a:latin typeface="DejaVu Serif Condensed"/>
                <a:cs typeface="DejaVu Serif Condensed"/>
              </a:rPr>
              <a:t>ID:</a:t>
            </a:r>
            <a:endParaRPr sz="1800">
              <a:latin typeface="DejaVu Serif Condensed"/>
              <a:cs typeface="DejaVu Serif Condensed"/>
            </a:endParaRPr>
          </a:p>
          <a:p>
            <a:pPr marL="12700" marR="5080">
              <a:lnSpc>
                <a:spcPct val="110600"/>
              </a:lnSpc>
              <a:spcBef>
                <a:spcPts val="815"/>
              </a:spcBef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REAL ID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is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Federal Security Standard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IDs that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was created in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2005 as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result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increased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federal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security measures after the September 11, 2001 terrorist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attacks.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12700" marR="145415">
              <a:lnSpc>
                <a:spcPct val="110600"/>
              </a:lnSpc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After October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1, 2020, you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will need 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REAL ID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a passport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fly within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United States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enter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federal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buildings.</a:t>
            </a:r>
            <a:endParaRPr sz="1200">
              <a:latin typeface="DejaVu Serif Condensed"/>
              <a:cs typeface="DejaVu Serif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3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2397" y="1876196"/>
            <a:ext cx="5943600" cy="579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4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997" y="1799996"/>
            <a:ext cx="6840054" cy="6034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5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1230" y="1799996"/>
            <a:ext cx="3657600" cy="144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3552" y="4605451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3552" y="500990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3552" y="521214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3552" y="541436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3552" y="561660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3552" y="581882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3552" y="622327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67297" y="3418585"/>
            <a:ext cx="6741159" cy="3122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u="heavy" sz="1200" b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Security</a:t>
            </a:r>
            <a:r>
              <a:rPr dirty="0" u="heavy" sz="1200" spc="-5" b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b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Features</a:t>
            </a:r>
            <a:endParaRPr sz="1200">
              <a:latin typeface="DejaVu Serif Condensed"/>
              <a:cs typeface="DejaVu Serif Condensed"/>
            </a:endParaRPr>
          </a:p>
          <a:p>
            <a:pPr algn="just" marL="12700" marR="444500">
              <a:lnSpc>
                <a:spcPct val="110600"/>
              </a:lnSpc>
              <a:spcBef>
                <a:spcPts val="74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Security </a:t>
            </a:r>
            <a:r>
              <a:rPr dirty="0" sz="1200">
                <a:latin typeface="DejaVu Serif Condensed"/>
                <a:cs typeface="DejaVu Serif Condensed"/>
              </a:rPr>
              <a:t>features in </a:t>
            </a:r>
            <a:r>
              <a:rPr dirty="0" sz="1200" spc="-5">
                <a:latin typeface="DejaVu Serif Condensed"/>
                <a:cs typeface="DejaVu Serif Condensed"/>
              </a:rPr>
              <a:t>the Massachusetts ID and </a:t>
            </a:r>
            <a:r>
              <a:rPr dirty="0" sz="1200">
                <a:latin typeface="DejaVu Serif Condensed"/>
                <a:cs typeface="DejaVu Serif Condensed"/>
              </a:rPr>
              <a:t>driver’s license design, including federally-  </a:t>
            </a:r>
            <a:r>
              <a:rPr dirty="0" sz="1200" spc="-5">
                <a:latin typeface="DejaVu Serif Condensed"/>
                <a:cs typeface="DejaVu Serif Condensed"/>
              </a:rPr>
              <a:t>required REAL ID </a:t>
            </a:r>
            <a:r>
              <a:rPr dirty="0" sz="1200">
                <a:latin typeface="DejaVu Serif Condensed"/>
                <a:cs typeface="DejaVu Serif Condensed"/>
              </a:rPr>
              <a:t>features </a:t>
            </a:r>
            <a:r>
              <a:rPr dirty="0" sz="1200" spc="-5">
                <a:latin typeface="DejaVu Serif Condensed"/>
                <a:cs typeface="DejaVu Serif Condensed"/>
              </a:rPr>
              <a:t>(which all MA IDs </a:t>
            </a:r>
            <a:r>
              <a:rPr dirty="0" sz="1200">
                <a:latin typeface="DejaVu Serif Condensed"/>
                <a:cs typeface="DejaVu Serif Condensed"/>
              </a:rPr>
              <a:t>will contain by </a:t>
            </a:r>
            <a:r>
              <a:rPr dirty="0" sz="1200" spc="-5">
                <a:latin typeface="DejaVu Serif Condensed"/>
                <a:cs typeface="DejaVu Serif Condensed"/>
              </a:rPr>
              <a:t>2020, the </a:t>
            </a:r>
            <a:r>
              <a:rPr dirty="0" sz="1200">
                <a:latin typeface="DejaVu Serif Condensed"/>
                <a:cs typeface="DejaVu Serif Condensed"/>
              </a:rPr>
              <a:t>future deadline for  individuals </a:t>
            </a:r>
            <a:r>
              <a:rPr dirty="0" sz="1200" spc="-5">
                <a:latin typeface="DejaVu Serif Condensed"/>
                <a:cs typeface="DejaVu Serif Condensed"/>
              </a:rPr>
              <a:t>to </a:t>
            </a:r>
            <a:r>
              <a:rPr dirty="0" sz="1200">
                <a:latin typeface="DejaVu Serif Condensed"/>
                <a:cs typeface="DejaVu Serif Condensed"/>
              </a:rPr>
              <a:t>board a plane or </a:t>
            </a:r>
            <a:r>
              <a:rPr dirty="0" sz="1200" spc="-5">
                <a:latin typeface="DejaVu Serif Condensed"/>
                <a:cs typeface="DejaVu Serif Condensed"/>
              </a:rPr>
              <a:t>enter </a:t>
            </a:r>
            <a:r>
              <a:rPr dirty="0" sz="1200">
                <a:latin typeface="DejaVu Serif Condensed"/>
                <a:cs typeface="DejaVu Serif Condensed"/>
              </a:rPr>
              <a:t>a federal building)</a:t>
            </a:r>
            <a:r>
              <a:rPr dirty="0" sz="1200" spc="-2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include: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631825" marR="156845">
              <a:lnSpc>
                <a:spcPct val="110600"/>
              </a:lnSpc>
              <a:spcBef>
                <a:spcPts val="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Second </a:t>
            </a:r>
            <a:r>
              <a:rPr dirty="0" sz="1200">
                <a:latin typeface="DejaVu Serif Condensed"/>
                <a:cs typeface="DejaVu Serif Condensed"/>
              </a:rPr>
              <a:t>bar code on </a:t>
            </a:r>
            <a:r>
              <a:rPr dirty="0" sz="1200" spc="-5">
                <a:latin typeface="DejaVu Serif Condensed"/>
                <a:cs typeface="DejaVu Serif Condensed"/>
              </a:rPr>
              <a:t>the reverse side that </a:t>
            </a:r>
            <a:r>
              <a:rPr dirty="0" sz="1200">
                <a:latin typeface="DejaVu Serif Condensed"/>
                <a:cs typeface="DejaVu Serif Condensed"/>
              </a:rPr>
              <a:t>contains demographic information from </a:t>
            </a:r>
            <a:r>
              <a:rPr dirty="0" sz="1200" spc="-5">
                <a:latin typeface="DejaVu Serif Condensed"/>
                <a:cs typeface="DejaVu Serif Condensed"/>
              </a:rPr>
              <a:t>the  </a:t>
            </a:r>
            <a:r>
              <a:rPr dirty="0" sz="1200">
                <a:latin typeface="DejaVu Serif Condensed"/>
                <a:cs typeface="DejaVu Serif Condensed"/>
              </a:rPr>
              <a:t>front</a:t>
            </a:r>
            <a:endParaRPr sz="1200">
              <a:latin typeface="DejaVu Serif Condensed"/>
              <a:cs typeface="DejaVu Serif Condensed"/>
            </a:endParaRPr>
          </a:p>
          <a:p>
            <a:pPr marL="631825" marR="2341880">
              <a:lnSpc>
                <a:spcPct val="110600"/>
              </a:lnSpc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Raised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lettering of cardholder’s initials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birth</a:t>
            </a:r>
            <a:r>
              <a:rPr dirty="0" u="heavy" sz="1200" spc="-8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year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Laser perforation </a:t>
            </a:r>
            <a:r>
              <a:rPr dirty="0" sz="1200" spc="-5">
                <a:latin typeface="DejaVu Serif Condensed"/>
                <a:cs typeface="DejaVu Serif Condensed"/>
              </a:rPr>
              <a:t>and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engraving</a:t>
            </a:r>
            <a:endParaRPr sz="1200">
              <a:latin typeface="DejaVu Serif Condensed"/>
              <a:cs typeface="DejaVu Serif Condensed"/>
            </a:endParaRPr>
          </a:p>
          <a:p>
            <a:pPr marL="631825" marR="2322830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Ultraviolet (UV) </a:t>
            </a:r>
            <a:r>
              <a:rPr dirty="0" sz="1200">
                <a:latin typeface="DejaVu Serif Condensed"/>
                <a:cs typeface="DejaVu Serif Condensed"/>
              </a:rPr>
              <a:t>ink only </a:t>
            </a:r>
            <a:r>
              <a:rPr dirty="0" sz="1200" spc="-5">
                <a:latin typeface="DejaVu Serif Condensed"/>
                <a:cs typeface="DejaVu Serif Condensed"/>
              </a:rPr>
              <a:t>visible </a:t>
            </a:r>
            <a:r>
              <a:rPr dirty="0" sz="1200">
                <a:latin typeface="DejaVu Serif Condensed"/>
                <a:cs typeface="DejaVu Serif Condensed"/>
              </a:rPr>
              <a:t>under ultraviolet light 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Kinegram® (foil-based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optical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security</a:t>
            </a:r>
            <a:r>
              <a:rPr dirty="0" u="heavy" sz="1200" spc="-2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image)</a:t>
            </a:r>
            <a:endParaRPr sz="1200">
              <a:latin typeface="DejaVu Serif Condensed"/>
              <a:cs typeface="DejaVu Serif Condensed"/>
            </a:endParaRPr>
          </a:p>
          <a:p>
            <a:pPr marL="631825" marR="5080">
              <a:lnSpc>
                <a:spcPct val="110600"/>
              </a:lnSpc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Laser Write – cardholder’s initials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and year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birth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appear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within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Kinegram®. This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feature can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also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viewed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when backlit, using a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flashlight.</a:t>
            </a:r>
            <a:endParaRPr sz="1200">
              <a:latin typeface="DejaVu Serif Condensed"/>
              <a:cs typeface="DejaVu Serif Condensed"/>
            </a:endParaRPr>
          </a:p>
          <a:p>
            <a:pPr marL="631825" marR="27940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Multiple </a:t>
            </a:r>
            <a:r>
              <a:rPr dirty="0" sz="1200">
                <a:latin typeface="DejaVu Serif Condensed"/>
                <a:cs typeface="DejaVu Serif Condensed"/>
              </a:rPr>
              <a:t>data placements -The individual </a:t>
            </a:r>
            <a:r>
              <a:rPr dirty="0" sz="1200" spc="-5">
                <a:latin typeface="DejaVu Serif Condensed"/>
                <a:cs typeface="DejaVu Serif Condensed"/>
              </a:rPr>
              <a:t>applicant’s </a:t>
            </a:r>
            <a:r>
              <a:rPr dirty="0" sz="1200">
                <a:latin typeface="DejaVu Serif Condensed"/>
                <a:cs typeface="DejaVu Serif Condensed"/>
              </a:rPr>
              <a:t>data is placed </a:t>
            </a:r>
            <a:r>
              <a:rPr dirty="0" sz="1200" spc="-5">
                <a:latin typeface="DejaVu Serif Condensed"/>
                <a:cs typeface="DejaVu Serif Condensed"/>
              </a:rPr>
              <a:t>at various </a:t>
            </a:r>
            <a:r>
              <a:rPr dirty="0" sz="1200">
                <a:latin typeface="DejaVu Serif Condensed"/>
                <a:cs typeface="DejaVu Serif Condensed"/>
              </a:rPr>
              <a:t>locations  on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sz="1200">
                <a:latin typeface="DejaVu Serif Condensed"/>
                <a:cs typeface="DejaVu Serif Condensed"/>
              </a:rPr>
              <a:t>front </a:t>
            </a:r>
            <a:r>
              <a:rPr dirty="0" sz="1200" spc="-5">
                <a:latin typeface="DejaVu Serif Condensed"/>
                <a:cs typeface="DejaVu Serif Condensed"/>
              </a:rPr>
              <a:t>and </a:t>
            </a:r>
            <a:r>
              <a:rPr dirty="0" sz="1200">
                <a:latin typeface="DejaVu Serif Condensed"/>
                <a:cs typeface="DejaVu Serif Condensed"/>
              </a:rPr>
              <a:t>back of </a:t>
            </a:r>
            <a:r>
              <a:rPr dirty="0" sz="1200" spc="-5">
                <a:latin typeface="DejaVu Serif Condensed"/>
                <a:cs typeface="DejaVu Serif Condensed"/>
              </a:rPr>
              <a:t>each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document.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9997" y="6836702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14208" y="7020712"/>
            <a:ext cx="3970020" cy="6013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DEPARTMENT </a:t>
            </a:r>
            <a:r>
              <a:rPr dirty="0" sz="1200">
                <a:latin typeface="DejaVu Serif Condensed"/>
                <a:cs typeface="DejaVu Serif Condensed"/>
              </a:rPr>
              <a:t>OF </a:t>
            </a:r>
            <a:r>
              <a:rPr dirty="0" sz="1200" spc="-5">
                <a:latin typeface="DejaVu Serif Condensed"/>
                <a:cs typeface="DejaVu Serif Condensed"/>
              </a:rPr>
              <a:t>PUBLIC</a:t>
            </a:r>
            <a:r>
              <a:rPr dirty="0" sz="1200" spc="-8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HEALTH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algn="ctr">
              <a:lnSpc>
                <a:spcPct val="1000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MEDICAL USE </a:t>
            </a:r>
            <a:r>
              <a:rPr dirty="0" sz="1200">
                <a:latin typeface="DejaVu Serif Condensed"/>
                <a:cs typeface="DejaVu Serif Condensed"/>
              </a:rPr>
              <a:t>OF </a:t>
            </a:r>
            <a:r>
              <a:rPr dirty="0" sz="1200" spc="-5">
                <a:latin typeface="DejaVu Serif Condensed"/>
                <a:cs typeface="DejaVu Serif Condensed"/>
              </a:rPr>
              <a:t>MARIJUANA PROGRAM</a:t>
            </a:r>
            <a:r>
              <a:rPr dirty="0" sz="1200" spc="-4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CARD</a:t>
            </a:r>
            <a:endParaRPr sz="1200">
              <a:latin typeface="DejaVu Serif Condensed"/>
              <a:cs typeface="DejaVu Serif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6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9997" y="1799996"/>
            <a:ext cx="2857500" cy="1800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997" y="4378718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7297" y="4562729"/>
            <a:ext cx="6795134" cy="180276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COMMON </a:t>
            </a:r>
            <a:r>
              <a:rPr dirty="0" sz="1200">
                <a:latin typeface="DejaVu Serif Condensed"/>
                <a:cs typeface="DejaVu Serif Condensed"/>
              </a:rPr>
              <a:t>ACCESS </a:t>
            </a:r>
            <a:r>
              <a:rPr dirty="0" sz="1200" spc="-5">
                <a:latin typeface="DejaVu Serif Condensed"/>
                <a:cs typeface="DejaVu Serif Condensed"/>
              </a:rPr>
              <a:t>CARD (CAC) </a:t>
            </a:r>
            <a:r>
              <a:rPr dirty="0" sz="1200">
                <a:latin typeface="DejaVu Serif Condensed"/>
                <a:cs typeface="DejaVu Serif Condensed"/>
              </a:rPr>
              <a:t>–</a:t>
            </a:r>
            <a:r>
              <a:rPr dirty="0" sz="1200" spc="-5">
                <a:latin typeface="DejaVu Serif Condensed"/>
                <a:cs typeface="DejaVu Serif Condensed"/>
              </a:rPr>
              <a:t> (FEDERAL/MILITARY)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12700" marR="5080">
              <a:lnSpc>
                <a:spcPct val="110600"/>
              </a:lnSpc>
              <a:spcBef>
                <a:spcPts val="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CAC,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a “smart” card </a:t>
            </a:r>
            <a:r>
              <a:rPr dirty="0" sz="1200" spc="-5">
                <a:latin typeface="DejaVu Serif Condensed"/>
                <a:cs typeface="DejaVu Serif Condensed"/>
              </a:rPr>
              <a:t>about the size </a:t>
            </a:r>
            <a:r>
              <a:rPr dirty="0" sz="1200">
                <a:latin typeface="DejaVu Serif Condensed"/>
                <a:cs typeface="DejaVu Serif Condensed"/>
              </a:rPr>
              <a:t>of a credit card, is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standard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identification for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active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duty uniformed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service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personnel,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Selected Reserve, DoD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civilian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employees, and eligible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contractor personnel.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It </a:t>
            </a:r>
            <a:r>
              <a:rPr dirty="0" sz="1200">
                <a:latin typeface="DejaVu Serif Condensed"/>
                <a:cs typeface="DejaVu Serif Condensed"/>
              </a:rPr>
              <a:t>is </a:t>
            </a:r>
            <a:r>
              <a:rPr dirty="0" sz="1200" spc="-5">
                <a:latin typeface="DejaVu Serif Condensed"/>
                <a:cs typeface="DejaVu Serif Condensed"/>
              </a:rPr>
              <a:t>also the </a:t>
            </a:r>
            <a:r>
              <a:rPr dirty="0" sz="1200">
                <a:latin typeface="DejaVu Serif Condensed"/>
                <a:cs typeface="DejaVu Serif Condensed"/>
              </a:rPr>
              <a:t>principal card used </a:t>
            </a:r>
            <a:r>
              <a:rPr dirty="0" sz="1200" spc="-5">
                <a:latin typeface="DejaVu Serif Condensed"/>
                <a:cs typeface="DejaVu Serif Condensed"/>
              </a:rPr>
              <a:t>to enable </a:t>
            </a:r>
            <a:r>
              <a:rPr dirty="0" sz="1200">
                <a:latin typeface="DejaVu Serif Condensed"/>
                <a:cs typeface="DejaVu Serif Condensed"/>
              </a:rPr>
              <a:t>physical </a:t>
            </a:r>
            <a:r>
              <a:rPr dirty="0" sz="1200" spc="-5">
                <a:latin typeface="DejaVu Serif Condensed"/>
                <a:cs typeface="DejaVu Serif Condensed"/>
              </a:rPr>
              <a:t>access to </a:t>
            </a:r>
            <a:r>
              <a:rPr dirty="0" sz="1200">
                <a:latin typeface="DejaVu Serif Condensed"/>
                <a:cs typeface="DejaVu Serif Condensed"/>
              </a:rPr>
              <a:t>buildings </a:t>
            </a:r>
            <a:r>
              <a:rPr dirty="0" sz="1200" spc="-5">
                <a:latin typeface="DejaVu Serif Condensed"/>
                <a:cs typeface="DejaVu Serif Condensed"/>
              </a:rPr>
              <a:t>and  </a:t>
            </a:r>
            <a:r>
              <a:rPr dirty="0" sz="1200">
                <a:latin typeface="DejaVu Serif Condensed"/>
                <a:cs typeface="DejaVu Serif Condensed"/>
              </a:rPr>
              <a:t>controlled </a:t>
            </a:r>
            <a:r>
              <a:rPr dirty="0" sz="1200" spc="-5">
                <a:latin typeface="DejaVu Serif Condensed"/>
                <a:cs typeface="DejaVu Serif Condensed"/>
              </a:rPr>
              <a:t>spaces, and </a:t>
            </a:r>
            <a:r>
              <a:rPr dirty="0" sz="1200">
                <a:latin typeface="DejaVu Serif Condensed"/>
                <a:cs typeface="DejaVu Serif Condensed"/>
              </a:rPr>
              <a:t>it provides </a:t>
            </a:r>
            <a:r>
              <a:rPr dirty="0" sz="1200" spc="-5">
                <a:latin typeface="DejaVu Serif Condensed"/>
                <a:cs typeface="DejaVu Serif Condensed"/>
              </a:rPr>
              <a:t>access to DoD </a:t>
            </a:r>
            <a:r>
              <a:rPr dirty="0" sz="1200">
                <a:latin typeface="DejaVu Serif Condensed"/>
                <a:cs typeface="DejaVu Serif Condensed"/>
              </a:rPr>
              <a:t>computer networks</a:t>
            </a:r>
            <a:r>
              <a:rPr dirty="0" sz="1200" spc="-5">
                <a:latin typeface="DejaVu Serif Condensed"/>
                <a:cs typeface="DejaVu Serif Condensed"/>
              </a:rPr>
              <a:t> and</a:t>
            </a:r>
            <a:endParaRPr sz="12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systems</a:t>
            </a:r>
            <a:r>
              <a:rPr dirty="0" sz="1200" spc="-5">
                <a:latin typeface="DejaVu Serif Condensed"/>
                <a:cs typeface="DejaVu Serif Condensed"/>
                <a:hlinkClick r:id="rId3"/>
              </a:rPr>
              <a:t>. </a:t>
            </a:r>
            <a:r>
              <a:rPr dirty="0" sz="1200">
                <a:latin typeface="DejaVu Serif Condensed"/>
                <a:cs typeface="DejaVu Serif Condensed"/>
                <a:hlinkClick r:id="rId3"/>
              </a:rPr>
              <a:t>http://www.cac.mil/common-access-card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CARD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FRONT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7622" y="6656323"/>
            <a:ext cx="2838450" cy="20383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67297" y="8988221"/>
            <a:ext cx="8928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CARD</a:t>
            </a:r>
            <a:r>
              <a:rPr dirty="0" sz="1200" spc="-7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BACK</a:t>
            </a:r>
            <a:endParaRPr sz="1200">
              <a:latin typeface="DejaVu Serif Condensed"/>
              <a:cs typeface="DejaVu Serif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7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522" y="1876196"/>
            <a:ext cx="3429000" cy="1419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997" y="3766909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67297" y="4343654"/>
            <a:ext cx="14249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FAKE ID</a:t>
            </a:r>
            <a:r>
              <a:rPr dirty="0" sz="1200" spc="-7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TRAINING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9997" y="5133390"/>
            <a:ext cx="6840220" cy="0"/>
          </a:xfrm>
          <a:custGeom>
            <a:avLst/>
            <a:gdLst/>
            <a:ahLst/>
            <a:cxnLst/>
            <a:rect l="l" t="t" r="r" b="b"/>
            <a:pathLst>
              <a:path w="6840220" h="0">
                <a:moveTo>
                  <a:pt x="0" y="0"/>
                </a:moveTo>
                <a:lnTo>
                  <a:pt x="6840054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3552" y="580293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3552" y="620739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3552" y="640962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3552" y="661184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3552" y="681408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3552" y="701630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83552" y="721854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83552" y="7622997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83552" y="782521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3552" y="802745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83552" y="8634133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83552" y="883636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3552" y="903859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62"/>
                </a:lnTo>
                <a:lnTo>
                  <a:pt x="6696" y="39028"/>
                </a:lnTo>
                <a:lnTo>
                  <a:pt x="13962" y="43925"/>
                </a:lnTo>
                <a:lnTo>
                  <a:pt x="22859" y="45720"/>
                </a:lnTo>
                <a:lnTo>
                  <a:pt x="31757" y="43925"/>
                </a:lnTo>
                <a:lnTo>
                  <a:pt x="39023" y="39028"/>
                </a:lnTo>
                <a:lnTo>
                  <a:pt x="43923" y="31762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3552" y="924082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67297" y="5317401"/>
            <a:ext cx="6737350" cy="4241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DejaVu Serif Condensed"/>
                <a:cs typeface="DejaVu Serif Condensed"/>
              </a:rPr>
              <a:t>Helpful Hints When </a:t>
            </a:r>
            <a:r>
              <a:rPr dirty="0" sz="1200" spc="-5">
                <a:latin typeface="DejaVu Serif Condensed"/>
                <a:cs typeface="DejaVu Serif Condensed"/>
              </a:rPr>
              <a:t>Checking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ID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marL="631825" marR="807085">
              <a:lnSpc>
                <a:spcPct val="110600"/>
              </a:lnSpc>
              <a:spcBef>
                <a:spcPts val="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Do </a:t>
            </a:r>
            <a:r>
              <a:rPr dirty="0" sz="1200">
                <a:latin typeface="DejaVu Serif Condensed"/>
                <a:cs typeface="DejaVu Serif Condensed"/>
              </a:rPr>
              <a:t>not </a:t>
            </a:r>
            <a:r>
              <a:rPr dirty="0" sz="1200" spc="-5">
                <a:latin typeface="DejaVu Serif Condensed"/>
                <a:cs typeface="DejaVu Serif Condensed"/>
              </a:rPr>
              <a:t>rely entirely </a:t>
            </a:r>
            <a:r>
              <a:rPr dirty="0" sz="1200">
                <a:latin typeface="DejaVu Serif Condensed"/>
                <a:cs typeface="DejaVu Serif Condensed"/>
              </a:rPr>
              <a:t>on a customer’s </a:t>
            </a:r>
            <a:r>
              <a:rPr dirty="0" sz="1200" spc="-5">
                <a:latin typeface="DejaVu Serif Condensed"/>
                <a:cs typeface="DejaVu Serif Condensed"/>
              </a:rPr>
              <a:t>appearance </a:t>
            </a:r>
            <a:r>
              <a:rPr dirty="0" sz="1200">
                <a:latin typeface="DejaVu Serif Condensed"/>
                <a:cs typeface="DejaVu Serif Condensed"/>
              </a:rPr>
              <a:t>or behavior when checking  identification!</a:t>
            </a:r>
            <a:endParaRPr sz="1200">
              <a:latin typeface="DejaVu Serif Condensed"/>
              <a:cs typeface="DejaVu Serif Condensed"/>
            </a:endParaRPr>
          </a:p>
          <a:p>
            <a:pPr marL="631825" marR="2451735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Some minor males may </a:t>
            </a:r>
            <a:r>
              <a:rPr dirty="0" sz="1200">
                <a:latin typeface="DejaVu Serif Condensed"/>
                <a:cs typeface="DejaVu Serif Condensed"/>
              </a:rPr>
              <a:t>have beards </a:t>
            </a:r>
            <a:r>
              <a:rPr dirty="0" sz="1200" spc="-5">
                <a:latin typeface="DejaVu Serif Condensed"/>
                <a:cs typeface="DejaVu Serif Condensed"/>
              </a:rPr>
              <a:t>and </a:t>
            </a:r>
            <a:r>
              <a:rPr dirty="0" sz="1200">
                <a:latin typeface="DejaVu Serif Condensed"/>
                <a:cs typeface="DejaVu Serif Condensed"/>
              </a:rPr>
              <a:t>mustaches.  </a:t>
            </a:r>
            <a:r>
              <a:rPr dirty="0" sz="1200" spc="-5">
                <a:latin typeface="DejaVu Serif Condensed"/>
                <a:cs typeface="DejaVu Serif Condensed"/>
              </a:rPr>
              <a:t>Some may </a:t>
            </a:r>
            <a:r>
              <a:rPr dirty="0" sz="1200">
                <a:latin typeface="DejaVu Serif Condensed"/>
                <a:cs typeface="DejaVu Serif Condensed"/>
              </a:rPr>
              <a:t>have bald or </a:t>
            </a:r>
            <a:r>
              <a:rPr dirty="0" sz="1200" spc="-5">
                <a:latin typeface="DejaVu Serif Condensed"/>
                <a:cs typeface="DejaVu Serif Condensed"/>
              </a:rPr>
              <a:t>shaved</a:t>
            </a:r>
            <a:r>
              <a:rPr dirty="0" sz="1200" spc="-2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heads.</a:t>
            </a:r>
            <a:endParaRPr sz="1200">
              <a:latin typeface="DejaVu Serif Condensed"/>
              <a:cs typeface="DejaVu Serif Condensed"/>
            </a:endParaRPr>
          </a:p>
          <a:p>
            <a:pPr marL="631825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Some minor males are </a:t>
            </a:r>
            <a:r>
              <a:rPr dirty="0" sz="1200">
                <a:latin typeface="DejaVu Serif Condensed"/>
                <a:cs typeface="DejaVu Serif Condensed"/>
              </a:rPr>
              <a:t>big, which </a:t>
            </a:r>
            <a:r>
              <a:rPr dirty="0" sz="1200" spc="-5">
                <a:latin typeface="DejaVu Serif Condensed"/>
                <a:cs typeface="DejaVu Serif Condensed"/>
              </a:rPr>
              <a:t>may make them appear</a:t>
            </a:r>
            <a:r>
              <a:rPr dirty="0" sz="1200" spc="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older.</a:t>
            </a:r>
            <a:endParaRPr sz="1200">
              <a:latin typeface="DejaVu Serif Condensed"/>
              <a:cs typeface="DejaVu Serif Condensed"/>
            </a:endParaRPr>
          </a:p>
          <a:p>
            <a:pPr marL="631825" marR="302895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Some minors </a:t>
            </a:r>
            <a:r>
              <a:rPr dirty="0" sz="1200">
                <a:latin typeface="DejaVu Serif Condensed"/>
                <a:cs typeface="DejaVu Serif Condensed"/>
              </a:rPr>
              <a:t>will </a:t>
            </a:r>
            <a:r>
              <a:rPr dirty="0" sz="1200" spc="-5">
                <a:latin typeface="DejaVu Serif Condensed"/>
                <a:cs typeface="DejaVu Serif Condensed"/>
              </a:rPr>
              <a:t>make </a:t>
            </a:r>
            <a:r>
              <a:rPr dirty="0" sz="1200">
                <a:latin typeface="DejaVu Serif Condensed"/>
                <a:cs typeface="DejaVu Serif Condensed"/>
              </a:rPr>
              <a:t>direct </a:t>
            </a:r>
            <a:r>
              <a:rPr dirty="0" sz="1200" spc="-5">
                <a:latin typeface="DejaVu Serif Condensed"/>
                <a:cs typeface="DejaVu Serif Condensed"/>
              </a:rPr>
              <a:t>eye </a:t>
            </a:r>
            <a:r>
              <a:rPr dirty="0" sz="1200">
                <a:latin typeface="DejaVu Serif Condensed"/>
                <a:cs typeface="DejaVu Serif Condensed"/>
              </a:rPr>
              <a:t>contact with </a:t>
            </a:r>
            <a:r>
              <a:rPr dirty="0" sz="1200" spc="-5">
                <a:latin typeface="DejaVu Serif Condensed"/>
                <a:cs typeface="DejaVu Serif Condensed"/>
              </a:rPr>
              <a:t>you </a:t>
            </a:r>
            <a:r>
              <a:rPr dirty="0" sz="1200">
                <a:latin typeface="DejaVu Serif Condensed"/>
                <a:cs typeface="DejaVu Serif Condensed"/>
              </a:rPr>
              <a:t>while lying </a:t>
            </a:r>
            <a:r>
              <a:rPr dirty="0" sz="1200" spc="-5">
                <a:latin typeface="DejaVu Serif Condensed"/>
                <a:cs typeface="DejaVu Serif Condensed"/>
              </a:rPr>
              <a:t>about their age.  Some minor </a:t>
            </a:r>
            <a:r>
              <a:rPr dirty="0" sz="1200">
                <a:latin typeface="DejaVu Serif Condensed"/>
                <a:cs typeface="DejaVu Serif Condensed"/>
              </a:rPr>
              <a:t>females </a:t>
            </a:r>
            <a:r>
              <a:rPr dirty="0" sz="1200" spc="-5">
                <a:latin typeface="DejaVu Serif Condensed"/>
                <a:cs typeface="DejaVu Serif Condensed"/>
              </a:rPr>
              <a:t>may </a:t>
            </a:r>
            <a:r>
              <a:rPr dirty="0" sz="1200">
                <a:latin typeface="DejaVu Serif Condensed"/>
                <a:cs typeface="DejaVu Serif Condensed"/>
              </a:rPr>
              <a:t>wear </a:t>
            </a:r>
            <a:r>
              <a:rPr dirty="0" sz="1200" spc="-5">
                <a:latin typeface="DejaVu Serif Condensed"/>
                <a:cs typeface="DejaVu Serif Condensed"/>
              </a:rPr>
              <a:t>makeup </a:t>
            </a:r>
            <a:r>
              <a:rPr dirty="0" sz="1200">
                <a:latin typeface="DejaVu Serif Condensed"/>
                <a:cs typeface="DejaVu Serif Condensed"/>
              </a:rPr>
              <a:t>or clothing </a:t>
            </a:r>
            <a:r>
              <a:rPr dirty="0" sz="1200" spc="-5">
                <a:latin typeface="DejaVu Serif Condensed"/>
                <a:cs typeface="DejaVu Serif Condensed"/>
              </a:rPr>
              <a:t>that makes them appear </a:t>
            </a:r>
            <a:r>
              <a:rPr dirty="0" sz="1200">
                <a:latin typeface="DejaVu Serif Condensed"/>
                <a:cs typeface="DejaVu Serif Condensed"/>
              </a:rPr>
              <a:t>older.  However, keep in </a:t>
            </a:r>
            <a:r>
              <a:rPr dirty="0" sz="1200" spc="-5">
                <a:latin typeface="DejaVu Serif Condensed"/>
                <a:cs typeface="DejaVu Serif Condensed"/>
              </a:rPr>
              <a:t>mind that some minors might appear </a:t>
            </a:r>
            <a:r>
              <a:rPr dirty="0" sz="1200">
                <a:latin typeface="DejaVu Serif Condensed"/>
                <a:cs typeface="DejaVu Serif Condensed"/>
              </a:rPr>
              <a:t>nervous, </a:t>
            </a:r>
            <a:r>
              <a:rPr dirty="0" sz="1200" spc="-5">
                <a:latin typeface="DejaVu Serif Condensed"/>
                <a:cs typeface="DejaVu Serif Condensed"/>
              </a:rPr>
              <a:t>may </a:t>
            </a:r>
            <a:r>
              <a:rPr dirty="0" sz="1200">
                <a:latin typeface="DejaVu Serif Condensed"/>
                <a:cs typeface="DejaVu Serif Condensed"/>
              </a:rPr>
              <a:t>not </a:t>
            </a:r>
            <a:r>
              <a:rPr dirty="0" sz="1200" spc="-5">
                <a:latin typeface="DejaVu Serif Condensed"/>
                <a:cs typeface="DejaVu Serif Condensed"/>
              </a:rPr>
              <a:t>make eye  </a:t>
            </a:r>
            <a:r>
              <a:rPr dirty="0" sz="1200">
                <a:latin typeface="DejaVu Serif Condensed"/>
                <a:cs typeface="DejaVu Serif Condensed"/>
              </a:rPr>
              <a:t>contact with </a:t>
            </a:r>
            <a:r>
              <a:rPr dirty="0" sz="1200" spc="-5">
                <a:latin typeface="DejaVu Serif Condensed"/>
                <a:cs typeface="DejaVu Serif Condensed"/>
              </a:rPr>
              <a:t>you, may </a:t>
            </a:r>
            <a:r>
              <a:rPr dirty="0" sz="1200">
                <a:latin typeface="DejaVu Serif Condensed"/>
                <a:cs typeface="DejaVu Serif Condensed"/>
              </a:rPr>
              <a:t>not have facial hair, or </a:t>
            </a:r>
            <a:r>
              <a:rPr dirty="0" sz="1200" spc="-5">
                <a:latin typeface="DejaVu Serif Condensed"/>
                <a:cs typeface="DejaVu Serif Condensed"/>
              </a:rPr>
              <a:t>may </a:t>
            </a:r>
            <a:r>
              <a:rPr dirty="0" sz="1200">
                <a:latin typeface="DejaVu Serif Condensed"/>
                <a:cs typeface="DejaVu Serif Condensed"/>
              </a:rPr>
              <a:t>have </a:t>
            </a:r>
            <a:r>
              <a:rPr dirty="0" sz="1200" spc="-5">
                <a:latin typeface="DejaVu Serif Condensed"/>
                <a:cs typeface="DejaVu Serif Condensed"/>
              </a:rPr>
              <a:t>smooth, </a:t>
            </a:r>
            <a:r>
              <a:rPr dirty="0" sz="1200">
                <a:latin typeface="DejaVu Serif Condensed"/>
                <a:cs typeface="DejaVu Serif Condensed"/>
              </a:rPr>
              <a:t>unlined</a:t>
            </a:r>
            <a:r>
              <a:rPr dirty="0" sz="1200" spc="-4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faces.</a:t>
            </a:r>
            <a:endParaRPr sz="1200">
              <a:latin typeface="DejaVu Serif Condensed"/>
              <a:cs typeface="DejaVu Serif Condensed"/>
            </a:endParaRPr>
          </a:p>
          <a:p>
            <a:pPr marL="631825" marR="1434465">
              <a:lnSpc>
                <a:spcPct val="110600"/>
              </a:lnSpc>
            </a:pPr>
            <a:r>
              <a:rPr dirty="0" sz="1200">
                <a:latin typeface="DejaVu Serif Condensed"/>
                <a:cs typeface="DejaVu Serif Condensed"/>
              </a:rPr>
              <a:t>Ask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sz="1200">
                <a:latin typeface="DejaVu Serif Condensed"/>
                <a:cs typeface="DejaVu Serif Condensed"/>
              </a:rPr>
              <a:t>customer </a:t>
            </a:r>
            <a:r>
              <a:rPr dirty="0" sz="1200" spc="-5">
                <a:latin typeface="DejaVu Serif Condensed"/>
                <a:cs typeface="DejaVu Serif Condensed"/>
              </a:rPr>
              <a:t>to </a:t>
            </a:r>
            <a:r>
              <a:rPr dirty="0" sz="1200">
                <a:latin typeface="DejaVu Serif Condensed"/>
                <a:cs typeface="DejaVu Serif Condensed"/>
              </a:rPr>
              <a:t>hand </a:t>
            </a:r>
            <a:r>
              <a:rPr dirty="0" sz="1200" spc="-5">
                <a:latin typeface="DejaVu Serif Condensed"/>
                <a:cs typeface="DejaVu Serif Condensed"/>
              </a:rPr>
              <a:t>you the ID so you </a:t>
            </a:r>
            <a:r>
              <a:rPr dirty="0" sz="1200">
                <a:latin typeface="DejaVu Serif Condensed"/>
                <a:cs typeface="DejaVu Serif Condensed"/>
              </a:rPr>
              <a:t>can closely </a:t>
            </a:r>
            <a:r>
              <a:rPr dirty="0" sz="1200" spc="-5">
                <a:latin typeface="DejaVu Serif Condensed"/>
                <a:cs typeface="DejaVu Serif Condensed"/>
              </a:rPr>
              <a:t>examine </a:t>
            </a:r>
            <a:r>
              <a:rPr dirty="0" sz="1200">
                <a:latin typeface="DejaVu Serif Condensed"/>
                <a:cs typeface="DejaVu Serif Condensed"/>
              </a:rPr>
              <a:t>it.  Look for </a:t>
            </a:r>
            <a:r>
              <a:rPr dirty="0" sz="1200" spc="-5">
                <a:latin typeface="DejaVu Serif Condensed"/>
                <a:cs typeface="DejaVu Serif Condensed"/>
              </a:rPr>
              <a:t>signs that the ID </a:t>
            </a:r>
            <a:r>
              <a:rPr dirty="0" sz="1200">
                <a:latin typeface="DejaVu Serif Condensed"/>
                <a:cs typeface="DejaVu Serif Condensed"/>
              </a:rPr>
              <a:t>has been </a:t>
            </a:r>
            <a:r>
              <a:rPr dirty="0" sz="1200" spc="-5">
                <a:latin typeface="DejaVu Serif Condensed"/>
                <a:cs typeface="DejaVu Serif Condensed"/>
              </a:rPr>
              <a:t>tampered</a:t>
            </a:r>
            <a:r>
              <a:rPr dirty="0" sz="1200" spc="-2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with.</a:t>
            </a:r>
            <a:endParaRPr sz="1200">
              <a:latin typeface="DejaVu Serif Condensed"/>
              <a:cs typeface="DejaVu Serif Condensed"/>
            </a:endParaRPr>
          </a:p>
          <a:p>
            <a:pPr marL="631825" marR="5080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Some signs are: </a:t>
            </a:r>
            <a:r>
              <a:rPr dirty="0" sz="1200">
                <a:latin typeface="DejaVu Serif Condensed"/>
                <a:cs typeface="DejaVu Serif Condensed"/>
              </a:rPr>
              <a:t>irregular laminations; </a:t>
            </a:r>
            <a:r>
              <a:rPr dirty="0" sz="1200" spc="-5">
                <a:latin typeface="DejaVu Serif Condensed"/>
                <a:cs typeface="DejaVu Serif Condensed"/>
              </a:rPr>
              <a:t>anything </a:t>
            </a:r>
            <a:r>
              <a:rPr dirty="0" sz="1200">
                <a:latin typeface="DejaVu Serif Condensed"/>
                <a:cs typeface="DejaVu Serif Condensed"/>
              </a:rPr>
              <a:t>other </a:t>
            </a:r>
            <a:r>
              <a:rPr dirty="0" sz="1200" spc="-5">
                <a:latin typeface="DejaVu Serif Condensed"/>
                <a:cs typeface="DejaVu Serif Condensed"/>
              </a:rPr>
              <a:t>than </a:t>
            </a:r>
            <a:r>
              <a:rPr dirty="0" sz="1200">
                <a:latin typeface="DejaVu Serif Condensed"/>
                <a:cs typeface="DejaVu Serif Condensed"/>
              </a:rPr>
              <a:t>a </a:t>
            </a:r>
            <a:r>
              <a:rPr dirty="0" sz="1200" spc="-5">
                <a:latin typeface="DejaVu Serif Condensed"/>
                <a:cs typeface="DejaVu Serif Condensed"/>
              </a:rPr>
              <a:t>smooth surface; </a:t>
            </a:r>
            <a:r>
              <a:rPr dirty="0" sz="1200">
                <a:latin typeface="DejaVu Serif Condensed"/>
                <a:cs typeface="DejaVu Serif Condensed"/>
              </a:rPr>
              <a:t>bumpy or  </a:t>
            </a:r>
            <a:r>
              <a:rPr dirty="0" sz="1200" spc="-5">
                <a:latin typeface="DejaVu Serif Condensed"/>
                <a:cs typeface="DejaVu Serif Condensed"/>
              </a:rPr>
              <a:t>raised surfaces </a:t>
            </a:r>
            <a:r>
              <a:rPr dirty="0" sz="1200">
                <a:latin typeface="DejaVu Serif Condensed"/>
                <a:cs typeface="DejaVu Serif Condensed"/>
              </a:rPr>
              <a:t>by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sz="1200">
                <a:latin typeface="DejaVu Serif Condensed"/>
                <a:cs typeface="DejaVu Serif Condensed"/>
              </a:rPr>
              <a:t>picture; cuts </a:t>
            </a:r>
            <a:r>
              <a:rPr dirty="0" sz="1200" spc="-5">
                <a:latin typeface="DejaVu Serif Condensed"/>
                <a:cs typeface="DejaVu Serif Condensed"/>
              </a:rPr>
              <a:t>anywhere </a:t>
            </a:r>
            <a:r>
              <a:rPr dirty="0" sz="1200">
                <a:latin typeface="DejaVu Serif Condensed"/>
                <a:cs typeface="DejaVu Serif Condensed"/>
              </a:rPr>
              <a:t>on </a:t>
            </a:r>
            <a:r>
              <a:rPr dirty="0" sz="1200" spc="-5">
                <a:latin typeface="DejaVu Serif Condensed"/>
                <a:cs typeface="DejaVu Serif Condensed"/>
              </a:rPr>
              <a:t>the ID; </a:t>
            </a:r>
            <a:r>
              <a:rPr dirty="0" sz="1200">
                <a:latin typeface="DejaVu Serif Condensed"/>
                <a:cs typeface="DejaVu Serif Condensed"/>
              </a:rPr>
              <a:t>changes </a:t>
            </a:r>
            <a:r>
              <a:rPr dirty="0" sz="1200" spc="-5">
                <a:latin typeface="DejaVu Serif Condensed"/>
                <a:cs typeface="DejaVu Serif Condensed"/>
              </a:rPr>
              <a:t>to </a:t>
            </a:r>
            <a:r>
              <a:rPr dirty="0" sz="1200">
                <a:latin typeface="DejaVu Serif Condensed"/>
                <a:cs typeface="DejaVu Serif Condensed"/>
              </a:rPr>
              <a:t>birth dates,  </a:t>
            </a:r>
            <a:r>
              <a:rPr dirty="0" sz="1200" spc="-5">
                <a:latin typeface="DejaVu Serif Condensed"/>
                <a:cs typeface="DejaVu Serif Condensed"/>
              </a:rPr>
              <a:t>expiration </a:t>
            </a:r>
            <a:r>
              <a:rPr dirty="0" sz="1200">
                <a:latin typeface="DejaVu Serif Condensed"/>
                <a:cs typeface="DejaVu Serif Condensed"/>
              </a:rPr>
              <a:t>dates or “minor until”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dates.</a:t>
            </a:r>
            <a:endParaRPr sz="1200">
              <a:latin typeface="DejaVu Serif Condensed"/>
              <a:cs typeface="DejaVu Serif Condensed"/>
            </a:endParaRPr>
          </a:p>
          <a:p>
            <a:pPr marL="631825">
              <a:lnSpc>
                <a:spcPct val="100000"/>
              </a:lnSpc>
              <a:spcBef>
                <a:spcPts val="150"/>
              </a:spcBef>
            </a:pPr>
            <a:r>
              <a:rPr dirty="0" sz="1200">
                <a:latin typeface="DejaVu Serif Condensed"/>
                <a:cs typeface="DejaVu Serif Condensed"/>
              </a:rPr>
              <a:t>Look </a:t>
            </a:r>
            <a:r>
              <a:rPr dirty="0" sz="1200" spc="-5">
                <a:latin typeface="DejaVu Serif Condensed"/>
                <a:cs typeface="DejaVu Serif Condensed"/>
              </a:rPr>
              <a:t>at the </a:t>
            </a:r>
            <a:r>
              <a:rPr dirty="0" sz="1200">
                <a:latin typeface="DejaVu Serif Condensed"/>
                <a:cs typeface="DejaVu Serif Condensed"/>
              </a:rPr>
              <a:t>printing </a:t>
            </a:r>
            <a:r>
              <a:rPr dirty="0" sz="1200" spc="-5">
                <a:latin typeface="DejaVu Serif Condensed"/>
                <a:cs typeface="DejaVu Serif Condensed"/>
              </a:rPr>
              <a:t>type </a:t>
            </a:r>
            <a:r>
              <a:rPr dirty="0" sz="1200">
                <a:latin typeface="DejaVu Serif Condensed"/>
                <a:cs typeface="DejaVu Serif Condensed"/>
              </a:rPr>
              <a:t>on </a:t>
            </a:r>
            <a:r>
              <a:rPr dirty="0" sz="1200" spc="-5">
                <a:latin typeface="DejaVu Serif Condensed"/>
                <a:cs typeface="DejaVu Serif Condensed"/>
              </a:rPr>
              <a:t>the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ID.</a:t>
            </a:r>
            <a:endParaRPr sz="1200">
              <a:latin typeface="DejaVu Serif Condensed"/>
              <a:cs typeface="DejaVu Serif Condensed"/>
            </a:endParaRPr>
          </a:p>
          <a:p>
            <a:pPr marL="631825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Do all </a:t>
            </a:r>
            <a:r>
              <a:rPr dirty="0" sz="1200">
                <a:latin typeface="DejaVu Serif Condensed"/>
                <a:cs typeface="DejaVu Serif Condensed"/>
              </a:rPr>
              <a:t>letters </a:t>
            </a:r>
            <a:r>
              <a:rPr dirty="0" sz="1200" spc="-5">
                <a:latin typeface="DejaVu Serif Condensed"/>
                <a:cs typeface="DejaVu Serif Condensed"/>
              </a:rPr>
              <a:t>and </a:t>
            </a:r>
            <a:r>
              <a:rPr dirty="0" sz="1200">
                <a:latin typeface="DejaVu Serif Condensed"/>
                <a:cs typeface="DejaVu Serif Condensed"/>
              </a:rPr>
              <a:t>numbers </a:t>
            </a:r>
            <a:r>
              <a:rPr dirty="0" sz="1200" spc="-5">
                <a:latin typeface="DejaVu Serif Condensed"/>
                <a:cs typeface="DejaVu Serif Condensed"/>
              </a:rPr>
              <a:t>appear the</a:t>
            </a:r>
            <a:r>
              <a:rPr dirty="0" sz="1200" spc="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same?</a:t>
            </a:r>
            <a:endParaRPr sz="1200">
              <a:latin typeface="DejaVu Serif Condensed"/>
              <a:cs typeface="DejaVu Serif Condensed"/>
            </a:endParaRPr>
          </a:p>
          <a:p>
            <a:pPr marL="631825" marR="2167255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Compare the </a:t>
            </a:r>
            <a:r>
              <a:rPr dirty="0" sz="1200">
                <a:latin typeface="DejaVu Serif Condensed"/>
                <a:cs typeface="DejaVu Serif Condensed"/>
              </a:rPr>
              <a:t>picture on </a:t>
            </a:r>
            <a:r>
              <a:rPr dirty="0" sz="1200" spc="-5">
                <a:latin typeface="DejaVu Serif Condensed"/>
                <a:cs typeface="DejaVu Serif Condensed"/>
              </a:rPr>
              <a:t>the ID to the </a:t>
            </a:r>
            <a:r>
              <a:rPr dirty="0" sz="1200">
                <a:latin typeface="DejaVu Serif Condensed"/>
                <a:cs typeface="DejaVu Serif Condensed"/>
              </a:rPr>
              <a:t>person before </a:t>
            </a:r>
            <a:r>
              <a:rPr dirty="0" sz="1200" spc="-5">
                <a:latin typeface="DejaVu Serif Condensed"/>
                <a:cs typeface="DejaVu Serif Condensed"/>
              </a:rPr>
              <a:t>you.  Do they </a:t>
            </a:r>
            <a:r>
              <a:rPr dirty="0" sz="1200">
                <a:latin typeface="DejaVu Serif Condensed"/>
                <a:cs typeface="DejaVu Serif Condensed"/>
              </a:rPr>
              <a:t>look </a:t>
            </a:r>
            <a:r>
              <a:rPr dirty="0" sz="1200" spc="-5">
                <a:latin typeface="DejaVu Serif Condensed"/>
                <a:cs typeface="DejaVu Serif Condensed"/>
              </a:rPr>
              <a:t>the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same?</a:t>
            </a:r>
            <a:endParaRPr sz="1200">
              <a:latin typeface="DejaVu Serif Condensed"/>
              <a:cs typeface="DejaVu Serif Condensed"/>
            </a:endParaRPr>
          </a:p>
          <a:p>
            <a:pPr marL="631825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Does the </a:t>
            </a:r>
            <a:r>
              <a:rPr dirty="0" sz="1200">
                <a:latin typeface="DejaVu Serif Condensed"/>
                <a:cs typeface="DejaVu Serif Condensed"/>
              </a:rPr>
              <a:t>physical description on </a:t>
            </a:r>
            <a:r>
              <a:rPr dirty="0" sz="1200" spc="-5">
                <a:latin typeface="DejaVu Serif Condensed"/>
                <a:cs typeface="DejaVu Serif Condensed"/>
              </a:rPr>
              <a:t>the ID match the </a:t>
            </a:r>
            <a:r>
              <a:rPr dirty="0" sz="1200">
                <a:latin typeface="DejaVu Serif Condensed"/>
                <a:cs typeface="DejaVu Serif Condensed"/>
              </a:rPr>
              <a:t>person </a:t>
            </a:r>
            <a:r>
              <a:rPr dirty="0" sz="1200" spc="-5">
                <a:latin typeface="DejaVu Serif Condensed"/>
                <a:cs typeface="DejaVu Serif Condensed"/>
              </a:rPr>
              <a:t>standing </a:t>
            </a:r>
            <a:r>
              <a:rPr dirty="0" sz="1200">
                <a:latin typeface="DejaVu Serif Condensed"/>
                <a:cs typeface="DejaVu Serif Condensed"/>
              </a:rPr>
              <a:t>before</a:t>
            </a:r>
            <a:r>
              <a:rPr dirty="0" sz="1200" spc="-2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you?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83552" y="944304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62"/>
                </a:lnTo>
                <a:lnTo>
                  <a:pt x="6696" y="39028"/>
                </a:lnTo>
                <a:lnTo>
                  <a:pt x="13962" y="43925"/>
                </a:lnTo>
                <a:lnTo>
                  <a:pt x="22859" y="45719"/>
                </a:lnTo>
                <a:lnTo>
                  <a:pt x="31757" y="43925"/>
                </a:lnTo>
                <a:lnTo>
                  <a:pt x="39023" y="39028"/>
                </a:lnTo>
                <a:lnTo>
                  <a:pt x="43923" y="31762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8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422" y="1769389"/>
            <a:ext cx="4839970" cy="1036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10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(Remember that </a:t>
            </a:r>
            <a:r>
              <a:rPr dirty="0" sz="1200">
                <a:latin typeface="DejaVu Serif Condensed"/>
                <a:cs typeface="DejaVu Serif Condensed"/>
              </a:rPr>
              <a:t>weight </a:t>
            </a:r>
            <a:r>
              <a:rPr dirty="0" sz="1200" spc="-5">
                <a:latin typeface="DejaVu Serif Condensed"/>
                <a:cs typeface="DejaVu Serif Condensed"/>
              </a:rPr>
              <a:t>and </a:t>
            </a:r>
            <a:r>
              <a:rPr dirty="0" sz="1200">
                <a:latin typeface="DejaVu Serif Condensed"/>
                <a:cs typeface="DejaVu Serif Condensed"/>
              </a:rPr>
              <a:t>hair </a:t>
            </a:r>
            <a:r>
              <a:rPr dirty="0" sz="1200" spc="-5">
                <a:latin typeface="DejaVu Serif Condensed"/>
                <a:cs typeface="DejaVu Serif Condensed"/>
              </a:rPr>
              <a:t>may </a:t>
            </a:r>
            <a:r>
              <a:rPr dirty="0" sz="1200">
                <a:latin typeface="DejaVu Serif Condensed"/>
                <a:cs typeface="DejaVu Serif Condensed"/>
              </a:rPr>
              <a:t>change, but height </a:t>
            </a:r>
            <a:r>
              <a:rPr dirty="0" sz="1200" spc="-5">
                <a:latin typeface="DejaVu Serif Condensed"/>
                <a:cs typeface="DejaVu Serif Condensed"/>
              </a:rPr>
              <a:t>rarely </a:t>
            </a:r>
            <a:r>
              <a:rPr dirty="0" sz="1200">
                <a:latin typeface="DejaVu Serif Condensed"/>
                <a:cs typeface="DejaVu Serif Condensed"/>
              </a:rPr>
              <a:t>will.)  </a:t>
            </a:r>
            <a:r>
              <a:rPr dirty="0" sz="1200" spc="-5">
                <a:latin typeface="DejaVu Serif Condensed"/>
                <a:cs typeface="DejaVu Serif Condensed"/>
              </a:rPr>
              <a:t>Check the expiration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date.</a:t>
            </a:r>
            <a:endParaRPr sz="1200">
              <a:latin typeface="DejaVu Serif Condensed"/>
              <a:cs typeface="DejaVu Serif Condensed"/>
            </a:endParaRPr>
          </a:p>
          <a:p>
            <a:pPr marL="12700" marR="2025014">
              <a:lnSpc>
                <a:spcPct val="110600"/>
              </a:lnSpc>
            </a:pPr>
            <a:r>
              <a:rPr dirty="0" sz="1200" spc="-5">
                <a:latin typeface="DejaVu Serif Condensed"/>
                <a:cs typeface="DejaVu Serif Condensed"/>
              </a:rPr>
              <a:t>If the ID </a:t>
            </a:r>
            <a:r>
              <a:rPr dirty="0" sz="1200">
                <a:latin typeface="DejaVu Serif Condensed"/>
                <a:cs typeface="DejaVu Serif Condensed"/>
              </a:rPr>
              <a:t>has </a:t>
            </a:r>
            <a:r>
              <a:rPr dirty="0" sz="1200" spc="-5">
                <a:latin typeface="DejaVu Serif Condensed"/>
                <a:cs typeface="DejaVu Serif Condensed"/>
              </a:rPr>
              <a:t>expired, </a:t>
            </a:r>
            <a:r>
              <a:rPr dirty="0" sz="1200">
                <a:latin typeface="DejaVu Serif Condensed"/>
                <a:cs typeface="DejaVu Serif Condensed"/>
              </a:rPr>
              <a:t>it is unacceptable.  </a:t>
            </a:r>
            <a:r>
              <a:rPr dirty="0" sz="1200" spc="-5">
                <a:latin typeface="DejaVu Serif Condensed"/>
                <a:cs typeface="DejaVu Serif Condensed"/>
              </a:rPr>
              <a:t>Check </a:t>
            </a:r>
            <a:r>
              <a:rPr dirty="0" sz="1200">
                <a:latin typeface="DejaVu Serif Condensed"/>
                <a:cs typeface="DejaVu Serif Condensed"/>
              </a:rPr>
              <a:t>for a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signature.</a:t>
            </a:r>
            <a:endParaRPr sz="12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Do </a:t>
            </a:r>
            <a:r>
              <a:rPr dirty="0" sz="1200">
                <a:latin typeface="DejaVu Serif Condensed"/>
                <a:cs typeface="DejaVu Serif Condensed"/>
              </a:rPr>
              <a:t>not </a:t>
            </a:r>
            <a:r>
              <a:rPr dirty="0" sz="1200" spc="-5">
                <a:latin typeface="DejaVu Serif Condensed"/>
                <a:cs typeface="DejaVu Serif Condensed"/>
              </a:rPr>
              <a:t>accept </a:t>
            </a:r>
            <a:r>
              <a:rPr dirty="0" sz="1200">
                <a:latin typeface="DejaVu Serif Condensed"/>
                <a:cs typeface="DejaVu Serif Condensed"/>
              </a:rPr>
              <a:t>without a </a:t>
            </a:r>
            <a:r>
              <a:rPr dirty="0" sz="1200" spc="-5">
                <a:latin typeface="DejaVu Serif Condensed"/>
                <a:cs typeface="DejaVu Serif Condensed"/>
              </a:rPr>
              <a:t>signature.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52" y="188155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4"/>
                </a:lnTo>
                <a:lnTo>
                  <a:pt x="6696" y="6691"/>
                </a:lnTo>
                <a:lnTo>
                  <a:pt x="1796" y="13957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57"/>
                </a:lnTo>
                <a:lnTo>
                  <a:pt x="39023" y="6691"/>
                </a:lnTo>
                <a:lnTo>
                  <a:pt x="31757" y="179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3552" y="2083778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83552" y="2286012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4"/>
                </a:lnTo>
                <a:lnTo>
                  <a:pt x="6696" y="6691"/>
                </a:lnTo>
                <a:lnTo>
                  <a:pt x="1796" y="13957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57"/>
                </a:lnTo>
                <a:lnTo>
                  <a:pt x="39023" y="6691"/>
                </a:lnTo>
                <a:lnTo>
                  <a:pt x="31757" y="1794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3552" y="2488234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3552" y="269046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99122" y="3006407"/>
            <a:ext cx="6221095" cy="0"/>
          </a:xfrm>
          <a:custGeom>
            <a:avLst/>
            <a:gdLst/>
            <a:ahLst/>
            <a:cxnLst/>
            <a:rect l="l" t="t" r="r" b="b"/>
            <a:pathLst>
              <a:path w="6221095" h="0">
                <a:moveTo>
                  <a:pt x="0" y="0"/>
                </a:moveTo>
                <a:lnTo>
                  <a:pt x="6220929" y="0"/>
                </a:lnTo>
              </a:path>
            </a:pathLst>
          </a:custGeom>
          <a:ln w="9525">
            <a:solidFill>
              <a:srgbClr val="87878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3552" y="8876665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62"/>
                </a:lnTo>
                <a:lnTo>
                  <a:pt x="6696" y="39028"/>
                </a:lnTo>
                <a:lnTo>
                  <a:pt x="13962" y="43925"/>
                </a:lnTo>
                <a:lnTo>
                  <a:pt x="22859" y="45720"/>
                </a:lnTo>
                <a:lnTo>
                  <a:pt x="31757" y="43925"/>
                </a:lnTo>
                <a:lnTo>
                  <a:pt x="39023" y="39028"/>
                </a:lnTo>
                <a:lnTo>
                  <a:pt x="43923" y="31762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83552" y="9078900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3552" y="9281121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62"/>
                </a:lnTo>
                <a:lnTo>
                  <a:pt x="6696" y="39028"/>
                </a:lnTo>
                <a:lnTo>
                  <a:pt x="13962" y="43925"/>
                </a:lnTo>
                <a:lnTo>
                  <a:pt x="22859" y="45719"/>
                </a:lnTo>
                <a:lnTo>
                  <a:pt x="31757" y="43925"/>
                </a:lnTo>
                <a:lnTo>
                  <a:pt x="39023" y="39028"/>
                </a:lnTo>
                <a:lnTo>
                  <a:pt x="43923" y="31762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67297" y="3285667"/>
            <a:ext cx="6529705" cy="63131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DejaVu Serif Condensed"/>
                <a:cs typeface="DejaVu Serif Condensed"/>
              </a:rPr>
              <a:t>Without giving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sz="1200">
                <a:latin typeface="DejaVu Serif Condensed"/>
                <a:cs typeface="DejaVu Serif Condensed"/>
              </a:rPr>
              <a:t>person </a:t>
            </a:r>
            <a:r>
              <a:rPr dirty="0" sz="1200" spc="-5">
                <a:latin typeface="DejaVu Serif Condensed"/>
                <a:cs typeface="DejaVu Serif Condensed"/>
              </a:rPr>
              <a:t>the ID, ask them some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quesitons.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sz="1200" i="1">
                <a:latin typeface="DejaVu Serif Condensed"/>
                <a:cs typeface="DejaVu Serif Condensed"/>
              </a:rPr>
              <a:t>Examples:</a:t>
            </a:r>
            <a:endParaRPr sz="1200">
              <a:latin typeface="DejaVu Serif Condensed"/>
              <a:cs typeface="DejaVu Serif Condensed"/>
            </a:endParaRPr>
          </a:p>
          <a:p>
            <a:pPr marL="12700" marR="4643120">
              <a:lnSpc>
                <a:spcPct val="214699"/>
              </a:lnSpc>
            </a:pPr>
            <a:r>
              <a:rPr dirty="0" sz="1200">
                <a:latin typeface="DejaVu Serif Condensed"/>
                <a:cs typeface="DejaVu Serif Condensed"/>
              </a:rPr>
              <a:t>What is </a:t>
            </a:r>
            <a:r>
              <a:rPr dirty="0" sz="1200" spc="-5">
                <a:latin typeface="DejaVu Serif Condensed"/>
                <a:cs typeface="DejaVu Serif Condensed"/>
              </a:rPr>
              <a:t>your address?  </a:t>
            </a:r>
            <a:r>
              <a:rPr dirty="0" sz="1200">
                <a:latin typeface="DejaVu Serif Condensed"/>
                <a:cs typeface="DejaVu Serif Condensed"/>
              </a:rPr>
              <a:t>What is </a:t>
            </a:r>
            <a:r>
              <a:rPr dirty="0" sz="1200" spc="-5">
                <a:latin typeface="DejaVu Serif Condensed"/>
                <a:cs typeface="DejaVu Serif Condensed"/>
              </a:rPr>
              <a:t>the zip </a:t>
            </a:r>
            <a:r>
              <a:rPr dirty="0" sz="1200">
                <a:latin typeface="DejaVu Serif Condensed"/>
                <a:cs typeface="DejaVu Serif Condensed"/>
              </a:rPr>
              <a:t>code?  </a:t>
            </a:r>
            <a:r>
              <a:rPr dirty="0" sz="1200" spc="-5">
                <a:latin typeface="DejaVu Serif Condensed"/>
                <a:cs typeface="DejaVu Serif Condensed"/>
              </a:rPr>
              <a:t>Spell your middle </a:t>
            </a:r>
            <a:r>
              <a:rPr dirty="0" sz="1200">
                <a:latin typeface="DejaVu Serif Condensed"/>
                <a:cs typeface="DejaVu Serif Condensed"/>
              </a:rPr>
              <a:t>name.  What is </a:t>
            </a:r>
            <a:r>
              <a:rPr dirty="0" sz="1200" spc="-5">
                <a:latin typeface="DejaVu Serif Condensed"/>
                <a:cs typeface="DejaVu Serif Condensed"/>
              </a:rPr>
              <a:t>your </a:t>
            </a:r>
            <a:r>
              <a:rPr dirty="0" sz="1200">
                <a:latin typeface="DejaVu Serif Condensed"/>
                <a:cs typeface="DejaVu Serif Condensed"/>
              </a:rPr>
              <a:t>date of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birth?  Ask </a:t>
            </a:r>
            <a:r>
              <a:rPr dirty="0" sz="1200" spc="-5">
                <a:latin typeface="DejaVu Serif Condensed"/>
                <a:cs typeface="DejaVu Serif Condensed"/>
              </a:rPr>
              <a:t>their</a:t>
            </a:r>
            <a:r>
              <a:rPr dirty="0" sz="1200" spc="-15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age.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sz="1200">
                <a:latin typeface="DejaVu Serif Condensed"/>
                <a:cs typeface="DejaVu Serif Condensed"/>
              </a:rPr>
              <a:t>Ask when </a:t>
            </a:r>
            <a:r>
              <a:rPr dirty="0" sz="1200" spc="-5">
                <a:latin typeface="DejaVu Serif Condensed"/>
                <a:cs typeface="DejaVu Serif Condensed"/>
              </a:rPr>
              <a:t>they </a:t>
            </a:r>
            <a:r>
              <a:rPr dirty="0" sz="1200">
                <a:latin typeface="DejaVu Serif Condensed"/>
                <a:cs typeface="DejaVu Serif Condensed"/>
              </a:rPr>
              <a:t>graduated from high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 spc="-5">
                <a:latin typeface="DejaVu Serif Condensed"/>
                <a:cs typeface="DejaVu Serif Condensed"/>
              </a:rPr>
              <a:t>school.</a:t>
            </a:r>
            <a:endParaRPr sz="1200">
              <a:latin typeface="DejaVu Serif Condensed"/>
              <a:cs typeface="DejaVu Serif Condensed"/>
            </a:endParaRPr>
          </a:p>
          <a:p>
            <a:pPr marL="12700" marR="1177925">
              <a:lnSpc>
                <a:spcPct val="214699"/>
              </a:lnSpc>
            </a:pPr>
            <a:r>
              <a:rPr dirty="0" sz="1200">
                <a:latin typeface="DejaVu Serif Condensed"/>
                <a:cs typeface="DejaVu Serif Condensed"/>
              </a:rPr>
              <a:t>An important </a:t>
            </a:r>
            <a:r>
              <a:rPr dirty="0" sz="1200" spc="-5">
                <a:latin typeface="DejaVu Serif Condensed"/>
                <a:cs typeface="DejaVu Serif Condensed"/>
              </a:rPr>
              <a:t>thing to remember </a:t>
            </a:r>
            <a:r>
              <a:rPr dirty="0" sz="1200">
                <a:latin typeface="DejaVu Serif Condensed"/>
                <a:cs typeface="DejaVu Serif Condensed"/>
              </a:rPr>
              <a:t>is </a:t>
            </a:r>
            <a:r>
              <a:rPr dirty="0" sz="1200" spc="-5">
                <a:latin typeface="DejaVu Serif Condensed"/>
                <a:cs typeface="DejaVu Serif Condensed"/>
              </a:rPr>
              <a:t>that minors </a:t>
            </a:r>
            <a:r>
              <a:rPr dirty="0" sz="1200">
                <a:latin typeface="DejaVu Serif Condensed"/>
                <a:cs typeface="DejaVu Serif Condensed"/>
              </a:rPr>
              <a:t>come in </a:t>
            </a:r>
            <a:r>
              <a:rPr dirty="0" sz="1200" spc="-5">
                <a:latin typeface="DejaVu Serif Condensed"/>
                <a:cs typeface="DejaVu Serif Condensed"/>
              </a:rPr>
              <a:t>all shapes and sizes.  Think about</a:t>
            </a:r>
            <a:r>
              <a:rPr dirty="0" sz="1200">
                <a:latin typeface="DejaVu Serif Condensed"/>
                <a:cs typeface="DejaVu Serif Condensed"/>
              </a:rPr>
              <a:t> it.</a:t>
            </a:r>
            <a:endParaRPr sz="1200">
              <a:latin typeface="DejaVu Serif Condensed"/>
              <a:cs typeface="DejaVu Serif Condensed"/>
            </a:endParaRPr>
          </a:p>
          <a:p>
            <a:pPr marL="12700" marR="345440">
              <a:lnSpc>
                <a:spcPct val="214699"/>
              </a:lnSpc>
            </a:pPr>
            <a:r>
              <a:rPr dirty="0" sz="1200">
                <a:latin typeface="DejaVu Serif Condensed"/>
                <a:cs typeface="DejaVu Serif Condensed"/>
              </a:rPr>
              <a:t>You cannot </a:t>
            </a:r>
            <a:r>
              <a:rPr dirty="0" sz="1200" spc="-5">
                <a:latin typeface="DejaVu Serif Condensed"/>
                <a:cs typeface="DejaVu Serif Condensed"/>
              </a:rPr>
              <a:t>tell </a:t>
            </a:r>
            <a:r>
              <a:rPr dirty="0" sz="1200">
                <a:latin typeface="DejaVu Serif Condensed"/>
                <a:cs typeface="DejaVu Serif Condensed"/>
              </a:rPr>
              <a:t>by a person’s face, clothes or behavior </a:t>
            </a:r>
            <a:r>
              <a:rPr dirty="0" sz="1200" spc="-5">
                <a:latin typeface="DejaVu Serif Condensed"/>
                <a:cs typeface="DejaVu Serif Condensed"/>
              </a:rPr>
              <a:t>alone </a:t>
            </a:r>
            <a:r>
              <a:rPr dirty="0" sz="1200">
                <a:latin typeface="DejaVu Serif Condensed"/>
                <a:cs typeface="DejaVu Serif Condensed"/>
              </a:rPr>
              <a:t>how old </a:t>
            </a:r>
            <a:r>
              <a:rPr dirty="0" sz="1200" spc="-5">
                <a:latin typeface="DejaVu Serif Condensed"/>
                <a:cs typeface="DejaVu Serif Condensed"/>
              </a:rPr>
              <a:t>the </a:t>
            </a:r>
            <a:r>
              <a:rPr dirty="0" sz="1200">
                <a:latin typeface="DejaVu Serif Condensed"/>
                <a:cs typeface="DejaVu Serif Condensed"/>
              </a:rPr>
              <a:t>person </a:t>
            </a:r>
            <a:r>
              <a:rPr dirty="0" sz="1200" spc="-5">
                <a:latin typeface="DejaVu Serif Condensed"/>
                <a:cs typeface="DejaVu Serif Condensed"/>
              </a:rPr>
              <a:t>may </a:t>
            </a:r>
            <a:r>
              <a:rPr dirty="0" sz="1200">
                <a:latin typeface="DejaVu Serif Condensed"/>
                <a:cs typeface="DejaVu Serif Condensed"/>
              </a:rPr>
              <a:t>be.  Help </a:t>
            </a:r>
            <a:r>
              <a:rPr dirty="0" sz="1200" spc="-5">
                <a:latin typeface="DejaVu Serif Condensed"/>
                <a:cs typeface="DejaVu Serif Condensed"/>
              </a:rPr>
              <a:t>eliminate the</a:t>
            </a:r>
            <a:r>
              <a:rPr dirty="0" sz="1200" spc="-1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guesswork: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sz="1200" spc="-5" i="1">
                <a:latin typeface="DejaVu Serif Condensed"/>
                <a:cs typeface="DejaVu Serif Condensed"/>
              </a:rPr>
              <a:t>Don’t sell </a:t>
            </a:r>
            <a:r>
              <a:rPr dirty="0" sz="1200" i="1">
                <a:latin typeface="DejaVu Serif Condensed"/>
                <a:cs typeface="DejaVu Serif Condensed"/>
              </a:rPr>
              <a:t>unless </a:t>
            </a:r>
            <a:r>
              <a:rPr dirty="0" sz="1200" spc="-5" i="1">
                <a:latin typeface="DejaVu Serif Condensed"/>
                <a:cs typeface="DejaVu Serif Condensed"/>
              </a:rPr>
              <a:t>you’re sure!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</a:pP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HANDLERS™ –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Key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Points</a:t>
            </a:r>
            <a:endParaRPr sz="1200">
              <a:latin typeface="DejaVu Serif Condensed"/>
              <a:cs typeface="DejaVu Serif Condense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DejaVu Serif Condensed"/>
              <a:cs typeface="DejaVu Serif Condensed"/>
            </a:endParaRPr>
          </a:p>
          <a:p>
            <a:pPr algn="just" marL="631825" marR="1114425">
              <a:lnSpc>
                <a:spcPct val="110600"/>
              </a:lnSpc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person under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age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21 may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not purchase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marijuana products.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person under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age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21 may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not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enter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retail marijuana store.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Valid identification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(ID) must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be</a:t>
            </a:r>
            <a:r>
              <a:rPr dirty="0" u="heavy" sz="1200" spc="-1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presented.</a:t>
            </a:r>
            <a:endParaRPr sz="1200">
              <a:latin typeface="DejaVu Serif Condensed"/>
              <a:cs typeface="DejaVu Serif Condensed"/>
            </a:endParaRPr>
          </a:p>
          <a:p>
            <a:pPr algn="just" marL="631825">
              <a:lnSpc>
                <a:spcPct val="100000"/>
              </a:lnSpc>
              <a:spcBef>
                <a:spcPts val="155"/>
              </a:spcBef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Valid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includes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following: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unexpired,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unaltered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passport, unexpired,</a:t>
            </a:r>
            <a:r>
              <a:rPr dirty="0" u="heavy" sz="1200" spc="4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unaltered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83552" y="9483356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20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59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19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59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7485" y="699884"/>
            <a:ext cx="4595495" cy="42989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MASSACHUSETTS </a:t>
            </a:r>
            <a:r>
              <a:rPr dirty="0" sz="1200">
                <a:latin typeface="DejaVu Serif Condensed"/>
                <a:cs typeface="DejaVu Serif Condensed"/>
              </a:rPr>
              <a:t>– </a:t>
            </a:r>
            <a:r>
              <a:rPr dirty="0" sz="1200" spc="-5">
                <a:latin typeface="DejaVu Serif Condensed"/>
                <a:cs typeface="DejaVu Serif Condensed"/>
              </a:rPr>
              <a:t>Marijuana </a:t>
            </a:r>
            <a:r>
              <a:rPr dirty="0" sz="1200">
                <a:latin typeface="DejaVu Serif Condensed"/>
                <a:cs typeface="DejaVu Serif Condensed"/>
              </a:rPr>
              <a:t>Handlers™ – </a:t>
            </a:r>
            <a:r>
              <a:rPr dirty="0" sz="1200" spc="-5">
                <a:latin typeface="DejaVu Serif Condensed"/>
                <a:cs typeface="DejaVu Serif Condensed"/>
              </a:rPr>
              <a:t>Responsible</a:t>
            </a:r>
            <a:r>
              <a:rPr dirty="0" sz="1200" spc="-90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Vendor</a:t>
            </a:r>
            <a:endParaRPr sz="1200">
              <a:latin typeface="DejaVu Serif Condensed"/>
              <a:cs typeface="DejaVu Serif Condensed"/>
            </a:endParaRPr>
          </a:p>
          <a:p>
            <a:pPr algn="r" marR="5080">
              <a:lnSpc>
                <a:spcPct val="100000"/>
              </a:lnSpc>
              <a:spcBef>
                <a:spcPts val="155"/>
              </a:spcBef>
            </a:pPr>
            <a:r>
              <a:rPr dirty="0" sz="1200" spc="-5">
                <a:latin typeface="DejaVu Serif Condensed"/>
                <a:cs typeface="DejaVu Serif Condensed"/>
              </a:rPr>
              <a:t>Training </a:t>
            </a:r>
            <a:r>
              <a:rPr dirty="0" sz="1200">
                <a:latin typeface="DejaVu Serif Condensed"/>
                <a:cs typeface="DejaVu Serif Condensed"/>
              </a:rPr>
              <a:t>-101-MA |</a:t>
            </a:r>
            <a:r>
              <a:rPr dirty="0" sz="1200" spc="-95">
                <a:latin typeface="DejaVu Serif Condensed"/>
                <a:cs typeface="DejaVu Serif Condensed"/>
              </a:rPr>
              <a:t> </a:t>
            </a:r>
            <a:r>
              <a:rPr dirty="0" sz="1200">
                <a:latin typeface="DejaVu Serif Condensed"/>
                <a:cs typeface="DejaVu Serif Condensed"/>
              </a:rPr>
              <a:t>9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6422" y="1769389"/>
            <a:ext cx="6212840" cy="1036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0600"/>
              </a:lnSpc>
              <a:spcBef>
                <a:spcPts val="100"/>
              </a:spcBef>
            </a:pP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driver’s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license;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instruction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permit,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identification card 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any state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territory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the </a:t>
            </a:r>
            <a:r>
              <a:rPr dirty="0" sz="1200" spc="-5"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United States, the District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Columbia,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or a province of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Canada, an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identification card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issued by a federal or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state agency authorized to </a:t>
            </a:r>
            <a:r>
              <a:rPr dirty="0" u="heavy" sz="1200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issue a driver’s license or identification </a:t>
            </a:r>
            <a:r>
              <a:rPr dirty="0" sz="1200">
                <a:latin typeface="DejaVu Serif Condensed"/>
                <a:cs typeface="DejaVu Serif Condensed"/>
              </a:rPr>
              <a:t> </a:t>
            </a:r>
            <a:r>
              <a:rPr dirty="0" u="heavy" sz="1200" spc="-5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card.</a:t>
            </a:r>
            <a:endParaRPr sz="1200">
              <a:latin typeface="DejaVu Serif Condensed"/>
              <a:cs typeface="DejaVu Serif Condensed"/>
            </a:endParaRPr>
          </a:p>
          <a:p>
            <a:pPr marL="12700">
              <a:lnSpc>
                <a:spcPct val="100000"/>
              </a:lnSpc>
              <a:spcBef>
                <a:spcPts val="150"/>
              </a:spcBef>
            </a:pPr>
            <a:r>
              <a:rPr dirty="0" u="heavy" sz="1200" spc="-5" i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Don’t sell </a:t>
            </a:r>
            <a:r>
              <a:rPr dirty="0" u="heavy" sz="1200" i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unless </a:t>
            </a:r>
            <a:r>
              <a:rPr dirty="0" u="heavy" sz="1200" spc="-5" i="1">
                <a:uFill>
                  <a:solidFill>
                    <a:srgbClr val="69D925"/>
                  </a:solidFill>
                </a:uFill>
                <a:latin typeface="DejaVu Serif Condensed"/>
                <a:cs typeface="DejaVu Serif Condensed"/>
              </a:rPr>
              <a:t>you’re sure!</a:t>
            </a:r>
            <a:endParaRPr sz="1200">
              <a:latin typeface="DejaVu Serif Condensed"/>
              <a:cs typeface="DejaVu Serif Condense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3552" y="2690469"/>
            <a:ext cx="45720" cy="45720"/>
          </a:xfrm>
          <a:custGeom>
            <a:avLst/>
            <a:gdLst/>
            <a:ahLst/>
            <a:cxnLst/>
            <a:rect l="l" t="t" r="r" b="b"/>
            <a:pathLst>
              <a:path w="45720" h="45719">
                <a:moveTo>
                  <a:pt x="22859" y="0"/>
                </a:moveTo>
                <a:lnTo>
                  <a:pt x="13962" y="1796"/>
                </a:lnTo>
                <a:lnTo>
                  <a:pt x="6696" y="6696"/>
                </a:lnTo>
                <a:lnTo>
                  <a:pt x="1796" y="13962"/>
                </a:lnTo>
                <a:lnTo>
                  <a:pt x="0" y="22860"/>
                </a:lnTo>
                <a:lnTo>
                  <a:pt x="1796" y="31757"/>
                </a:lnTo>
                <a:lnTo>
                  <a:pt x="6696" y="39023"/>
                </a:lnTo>
                <a:lnTo>
                  <a:pt x="13962" y="43923"/>
                </a:lnTo>
                <a:lnTo>
                  <a:pt x="22859" y="45720"/>
                </a:lnTo>
                <a:lnTo>
                  <a:pt x="31757" y="43923"/>
                </a:lnTo>
                <a:lnTo>
                  <a:pt x="39023" y="39023"/>
                </a:lnTo>
                <a:lnTo>
                  <a:pt x="43923" y="31757"/>
                </a:lnTo>
                <a:lnTo>
                  <a:pt x="45720" y="22860"/>
                </a:lnTo>
                <a:lnTo>
                  <a:pt x="43923" y="13962"/>
                </a:lnTo>
                <a:lnTo>
                  <a:pt x="39023" y="6696"/>
                </a:lnTo>
                <a:lnTo>
                  <a:pt x="31757" y="1796"/>
                </a:lnTo>
                <a:lnTo>
                  <a:pt x="228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MARIJUANA HANDLERS™</dc:creator>
  <dc:title>MASSACHUSETTS &amp;#8211; Marijuana Handlers&amp;#x2122; &amp;#8211; Responsible Vendor Training -101-MA</dc:title>
  <dcterms:created xsi:type="dcterms:W3CDTF">2020-02-18T10:11:43Z</dcterms:created>
  <dcterms:modified xsi:type="dcterms:W3CDTF">2020-02-18T10:11:43Z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2020-02-18T00:00:00Z</vt:filetime>
  </property>
  <property fmtid="{D5CDD505-2E9C-101B-9397-08002B2CF9AE}" pid="3" name="LastSaved">
    <vt:filetime>2020-02-18T00:00:00Z</vt:filetime>
  </property>
</Properties>
</file>